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3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4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8" r:id="rId3"/>
    <p:sldId id="257" r:id="rId4"/>
    <p:sldId id="272" r:id="rId5"/>
    <p:sldId id="294" r:id="rId6"/>
    <p:sldId id="259" r:id="rId7"/>
    <p:sldId id="277" r:id="rId8"/>
    <p:sldId id="280" r:id="rId9"/>
    <p:sldId id="293" r:id="rId10"/>
    <p:sldId id="261" r:id="rId11"/>
    <p:sldId id="273" r:id="rId12"/>
    <p:sldId id="262" r:id="rId13"/>
    <p:sldId id="274" r:id="rId14"/>
    <p:sldId id="263" r:id="rId15"/>
    <p:sldId id="276" r:id="rId16"/>
    <p:sldId id="278" r:id="rId17"/>
    <p:sldId id="279" r:id="rId18"/>
    <p:sldId id="264" r:id="rId19"/>
    <p:sldId id="275" r:id="rId20"/>
    <p:sldId id="288" r:id="rId21"/>
    <p:sldId id="286" r:id="rId22"/>
    <p:sldId id="287" r:id="rId23"/>
    <p:sldId id="289" r:id="rId24"/>
    <p:sldId id="290" r:id="rId25"/>
    <p:sldId id="270" r:id="rId26"/>
    <p:sldId id="260" r:id="rId27"/>
    <p:sldId id="265" r:id="rId28"/>
    <p:sldId id="266" r:id="rId29"/>
    <p:sldId id="267" r:id="rId30"/>
    <p:sldId id="268" r:id="rId31"/>
    <p:sldId id="281" r:id="rId32"/>
    <p:sldId id="282" r:id="rId33"/>
    <p:sldId id="285" r:id="rId34"/>
    <p:sldId id="284" r:id="rId35"/>
    <p:sldId id="283" r:id="rId36"/>
    <p:sldId id="271" r:id="rId37"/>
    <p:sldId id="291" r:id="rId38"/>
    <p:sldId id="292" r:id="rId3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5EF1DF-5C57-4D03-B3EE-128B7E2E8F5D}" v="2" dt="2021-06-11T08:14:53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6" autoAdjust="0"/>
    <p:restoredTop sz="94660"/>
  </p:normalViewPr>
  <p:slideViewPr>
    <p:cSldViewPr>
      <p:cViewPr varScale="1">
        <p:scale>
          <a:sx n="81" d="100"/>
          <a:sy n="81" d="100"/>
        </p:scale>
        <p:origin x="15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MARIJA" userId="14c0a1d7-8358-4e44-8d86-583c1c6561b6" providerId="ADAL" clId="{065EF1DF-5C57-4D03-B3EE-128B7E2E8F5D}"/>
    <pc:docChg chg="modSld">
      <pc:chgData name="ANAMARIJA" userId="14c0a1d7-8358-4e44-8d86-583c1c6561b6" providerId="ADAL" clId="{065EF1DF-5C57-4D03-B3EE-128B7E2E8F5D}" dt="2021-06-11T08:14:53.722" v="0"/>
      <pc:docMkLst>
        <pc:docMk/>
      </pc:docMkLst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56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56"/>
            <ac:picMk id="4" creationId="{47869699-99AC-4D1E-A8BE-729ED66A092A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57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57"/>
            <ac:picMk id="3" creationId="{7EEDB68F-5419-48C4-931A-1969AFF9E3FF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58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58"/>
            <ac:picMk id="5" creationId="{A43BB64D-81B7-4188-AD58-B5C86E11F8E0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59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59"/>
            <ac:picMk id="2" creationId="{A165A254-3CE1-4294-86D1-CFDD62305FC7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60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60"/>
            <ac:picMk id="3" creationId="{054D9F8E-2D5D-4B74-B60C-B91EC50DDE3C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61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61"/>
            <ac:picMk id="3" creationId="{99FC2CDA-9F3E-46E1-BEBE-5F7EF9255CF9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62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62"/>
            <ac:picMk id="3" creationId="{C6EBB79D-5EF5-4F06-AEA8-25A0C340EE6E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63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63"/>
            <ac:picMk id="3" creationId="{3FE006BB-01CB-4CA0-B878-864597E31E5F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64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64"/>
            <ac:picMk id="3" creationId="{F7DEA637-708E-4891-863A-EAF462E0C1E2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65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65"/>
            <ac:picMk id="3" creationId="{8DE32850-7CAD-4072-8E1C-795E566A760A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66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66"/>
            <ac:picMk id="3" creationId="{6E4932D8-32DC-4A2D-9240-B9D5DA22B202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67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67"/>
            <ac:picMk id="3" creationId="{EC32965F-D841-4CA3-A00D-C96EDCF5244D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68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68"/>
            <ac:picMk id="3" creationId="{D55050EB-B6A3-4496-A117-E0D86A4DFF25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70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70"/>
            <ac:picMk id="5" creationId="{EE8A58F1-A172-4ECA-B018-5F56ACA441E7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71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71"/>
            <ac:picMk id="4" creationId="{AAC0656C-375E-4EE7-A1EC-2F40C28DBD53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72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72"/>
            <ac:picMk id="2" creationId="{4946F727-8CD2-4936-9C42-5485022E8E07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73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73"/>
            <ac:picMk id="2" creationId="{494C356B-3B11-49AC-BADD-ACC2D6D841FE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74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74"/>
            <ac:picMk id="2" creationId="{BA4E677E-2380-4FF5-8178-9CFF3ECDA7D9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75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75"/>
            <ac:picMk id="2" creationId="{4AE356AF-F850-4CEE-9476-D8F432DD2A1B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76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76"/>
            <ac:picMk id="2" creationId="{225C8CF7-38C3-432D-8322-C9543F6E23D2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77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77"/>
            <ac:picMk id="2" creationId="{B4A7DA7E-E3DA-4886-B25E-6D49950F09D1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78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78"/>
            <ac:picMk id="2" creationId="{2121FCDE-CD1A-4E73-909C-C4C042AE7530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79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79"/>
            <ac:picMk id="2" creationId="{C3E74D7C-2E81-4A3A-99CA-416EE30B334C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80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80"/>
            <ac:picMk id="2" creationId="{6DAC65DE-BA51-482F-9F95-FE23D7A8CA5A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81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81"/>
            <ac:picMk id="4" creationId="{E4883D61-68A7-4174-99B7-FEA61339FBFD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82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82"/>
            <ac:picMk id="3" creationId="{BDAD2A56-CBE1-4E8E-B40E-4C57D1CAA718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83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83"/>
            <ac:picMk id="3" creationId="{1AE7703D-9299-46F2-A786-3965F10E6CF0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84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84"/>
            <ac:picMk id="3" creationId="{046FB884-0D5B-4C9F-93B4-D1AA14B3B17B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85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85"/>
            <ac:picMk id="3" creationId="{A566ECD8-969B-4C5C-860E-E239A3E95BB6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86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86"/>
            <ac:picMk id="3" creationId="{56B18CB0-96BA-4A90-BA76-599CB50260C4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87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87"/>
            <ac:picMk id="3" creationId="{DA9C8EF0-0833-4769-AAAE-B1B21B8A2F06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88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88"/>
            <ac:picMk id="17" creationId="{6CDD78EC-36E1-4EBA-9405-1A90C6F4198A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89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89"/>
            <ac:picMk id="3" creationId="{749B9860-A90A-4681-A92A-1B5EA7A9F959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90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90"/>
            <ac:picMk id="4" creationId="{06DD8023-7E65-40CC-82C3-44AA07D4A0C1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91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91"/>
            <ac:picMk id="2" creationId="{235F94C3-5899-4975-B4F2-802579BF9890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0" sldId="292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0" sldId="292"/>
            <ac:picMk id="3" creationId="{0514FF65-0190-4CB9-8661-9A36095589A8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4038565938" sldId="293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4038565938" sldId="293"/>
            <ac:picMk id="3" creationId="{35DE0006-2995-4D4A-A024-B225A5BDA04E}"/>
          </ac:picMkLst>
        </pc:picChg>
      </pc:sldChg>
      <pc:sldChg chg="addSp modSp">
        <pc:chgData name="ANAMARIJA" userId="14c0a1d7-8358-4e44-8d86-583c1c6561b6" providerId="ADAL" clId="{065EF1DF-5C57-4D03-B3EE-128B7E2E8F5D}" dt="2021-06-11T08:14:53.722" v="0"/>
        <pc:sldMkLst>
          <pc:docMk/>
          <pc:sldMk cId="93191895" sldId="294"/>
        </pc:sldMkLst>
        <pc:picChg chg="add mod">
          <ac:chgData name="ANAMARIJA" userId="14c0a1d7-8358-4e44-8d86-583c1c6561b6" providerId="ADAL" clId="{065EF1DF-5C57-4D03-B3EE-128B7E2E8F5D}" dt="2021-06-11T08:14:53.722" v="0"/>
          <ac:picMkLst>
            <pc:docMk/>
            <pc:sldMk cId="93191895" sldId="294"/>
            <ac:picMk id="3" creationId="{EAA421AB-FCED-4544-8212-C265065F77B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%20znanosti%202019.%20-%20boje\Knjiga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Boja veste kod učenica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broj učenica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List1!$B$1:$H$1</c:f>
              <c:strCache>
                <c:ptCount val="7"/>
                <c:pt idx="0">
                  <c:v>ljubičasta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bordo</c:v>
                </c:pt>
                <c:pt idx="6">
                  <c:v>roza</c:v>
                </c:pt>
              </c:strCache>
            </c:strRef>
          </c:cat>
          <c:val>
            <c:numRef>
              <c:f>List1!$B$2:$H$2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6</c:v>
                </c:pt>
                <c:pt idx="3">
                  <c:v>9</c:v>
                </c:pt>
                <c:pt idx="4">
                  <c:v>2</c:v>
                </c:pt>
                <c:pt idx="5">
                  <c:v>2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A-4BB7-B4D9-E9BC67142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271680"/>
        <c:axId val="149273216"/>
      </c:barChart>
      <c:catAx>
        <c:axId val="149271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9273216"/>
        <c:crosses val="autoZero"/>
        <c:auto val="1"/>
        <c:lblAlgn val="ctr"/>
        <c:lblOffset val="100"/>
        <c:noMultiLvlLbl val="0"/>
      </c:catAx>
      <c:valAx>
        <c:axId val="149273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2716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</a:t>
            </a:r>
            <a:r>
              <a:rPr lang="en-US"/>
              <a:t>dio boj</a:t>
            </a:r>
            <a:r>
              <a:rPr lang="hr-HR"/>
              <a:t>a</a:t>
            </a:r>
            <a:r>
              <a:rPr lang="hr-HR" baseline="0"/>
              <a:t> papuča kod učenica</a:t>
            </a:r>
            <a:endParaRPr lang="en-US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List1!$A$18</c:f>
              <c:strCache>
                <c:ptCount val="1"/>
                <c:pt idx="0">
                  <c:v>udio boje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List1!$B$16:$J$16</c:f>
              <c:strCache>
                <c:ptCount val="9"/>
                <c:pt idx="0">
                  <c:v>crvena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roza</c:v>
                </c:pt>
                <c:pt idx="6">
                  <c:v>ljubičasta</c:v>
                </c:pt>
                <c:pt idx="7">
                  <c:v>zlatna</c:v>
                </c:pt>
                <c:pt idx="8">
                  <c:v>zelena</c:v>
                </c:pt>
              </c:strCache>
            </c:strRef>
          </c:cat>
          <c:val>
            <c:numRef>
              <c:f>List1!$B$18:$J$18</c:f>
              <c:numCache>
                <c:formatCode>0%</c:formatCode>
                <c:ptCount val="9"/>
                <c:pt idx="0">
                  <c:v>0.17857142857142858</c:v>
                </c:pt>
                <c:pt idx="1">
                  <c:v>0.17857142857142858</c:v>
                </c:pt>
                <c:pt idx="2">
                  <c:v>0.10714285714285714</c:v>
                </c:pt>
                <c:pt idx="3">
                  <c:v>0.10714285714285714</c:v>
                </c:pt>
                <c:pt idx="4">
                  <c:v>7.1428571428571425E-2</c:v>
                </c:pt>
                <c:pt idx="5">
                  <c:v>0.17857142857142858</c:v>
                </c:pt>
                <c:pt idx="6">
                  <c:v>0.10714285714285714</c:v>
                </c:pt>
                <c:pt idx="7">
                  <c:v>3.5714285714285712E-2</c:v>
                </c:pt>
                <c:pt idx="8">
                  <c:v>3.5714285714285712E-2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B-4943-9495-30F11CA0B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Boja papuča kod učenika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List2!$A$14</c:f>
              <c:strCache>
                <c:ptCount val="1"/>
                <c:pt idx="0">
                  <c:v>broj učenika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List2!$B$13:$E$13</c:f>
              <c:strCache>
                <c:ptCount val="4"/>
                <c:pt idx="0">
                  <c:v>plava</c:v>
                </c:pt>
                <c:pt idx="1">
                  <c:v>siva</c:v>
                </c:pt>
                <c:pt idx="2">
                  <c:v>crna</c:v>
                </c:pt>
                <c:pt idx="3">
                  <c:v>zelena</c:v>
                </c:pt>
              </c:strCache>
            </c:strRef>
          </c:cat>
          <c:val>
            <c:numRef>
              <c:f>List2!$B$14:$E$14</c:f>
              <c:numCache>
                <c:formatCode>General</c:formatCode>
                <c:ptCount val="4"/>
                <c:pt idx="0">
                  <c:v>12</c:v>
                </c:pt>
                <c:pt idx="1">
                  <c:v>5</c:v>
                </c:pt>
                <c:pt idx="2">
                  <c:v>10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0A-48FC-BD92-8DDD48610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210816"/>
        <c:axId val="150212608"/>
      </c:barChart>
      <c:catAx>
        <c:axId val="150210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212608"/>
        <c:crosses val="autoZero"/>
        <c:auto val="1"/>
        <c:lblAlgn val="ctr"/>
        <c:lblOffset val="100"/>
        <c:noMultiLvlLbl val="0"/>
      </c:catAx>
      <c:valAx>
        <c:axId val="150212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2108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Udio boja papuča kod učenika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List2!$A$15</c:f>
              <c:strCache>
                <c:ptCount val="1"/>
                <c:pt idx="0">
                  <c:v>udio boje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List2!$B$13:$E$13</c:f>
              <c:strCache>
                <c:ptCount val="4"/>
                <c:pt idx="0">
                  <c:v>plava</c:v>
                </c:pt>
                <c:pt idx="1">
                  <c:v>siva</c:v>
                </c:pt>
                <c:pt idx="2">
                  <c:v>crna</c:v>
                </c:pt>
                <c:pt idx="3">
                  <c:v>zelena</c:v>
                </c:pt>
              </c:strCache>
            </c:strRef>
          </c:cat>
          <c:val>
            <c:numRef>
              <c:f>List2!$B$15:$E$15</c:f>
              <c:numCache>
                <c:formatCode>0%</c:formatCode>
                <c:ptCount val="4"/>
                <c:pt idx="0">
                  <c:v>0.42857142857142855</c:v>
                </c:pt>
                <c:pt idx="1">
                  <c:v>0.17857142857142858</c:v>
                </c:pt>
                <c:pt idx="2">
                  <c:v>0.35714285714285715</c:v>
                </c:pt>
                <c:pt idx="3">
                  <c:v>3.5714285714285712E-2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7E-4B58-A9D9-369FF328D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 dirty="0"/>
              <a:t>Boje o</a:t>
            </a:r>
            <a:r>
              <a:rPr lang="en-US" dirty="0" err="1"/>
              <a:t>djeć</a:t>
            </a:r>
            <a:r>
              <a:rPr lang="hr-HR" dirty="0"/>
              <a:t>e</a:t>
            </a:r>
            <a:r>
              <a:rPr lang="hr-HR" baseline="0" dirty="0"/>
              <a:t> i obuće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List1!$A$80</c:f>
              <c:strCache>
                <c:ptCount val="1"/>
                <c:pt idx="0">
                  <c:v>odjeća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List1!$B$79:$K$79</c:f>
              <c:strCache>
                <c:ptCount val="10"/>
                <c:pt idx="0">
                  <c:v>crvena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roza</c:v>
                </c:pt>
                <c:pt idx="6">
                  <c:v>ljubičasta</c:v>
                </c:pt>
                <c:pt idx="7">
                  <c:v>zlatna</c:v>
                </c:pt>
                <c:pt idx="8">
                  <c:v>bordo</c:v>
                </c:pt>
                <c:pt idx="9">
                  <c:v>zelena</c:v>
                </c:pt>
              </c:strCache>
            </c:strRef>
          </c:cat>
          <c:val>
            <c:numRef>
              <c:f>List1!$B$80:$K$80</c:f>
              <c:numCache>
                <c:formatCode>General</c:formatCode>
                <c:ptCount val="10"/>
                <c:pt idx="0">
                  <c:v>5</c:v>
                </c:pt>
                <c:pt idx="1">
                  <c:v>12</c:v>
                </c:pt>
                <c:pt idx="2">
                  <c:v>10</c:v>
                </c:pt>
                <c:pt idx="3">
                  <c:v>19</c:v>
                </c:pt>
                <c:pt idx="4">
                  <c:v>18</c:v>
                </c:pt>
                <c:pt idx="5">
                  <c:v>10</c:v>
                </c:pt>
                <c:pt idx="6">
                  <c:v>5</c:v>
                </c:pt>
                <c:pt idx="7">
                  <c:v>1</c:v>
                </c:pt>
                <c:pt idx="8">
                  <c:v>3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AB-4E35-9D41-E9641BED65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690048"/>
        <c:axId val="150716416"/>
      </c:barChart>
      <c:catAx>
        <c:axId val="150690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716416"/>
        <c:crosses val="autoZero"/>
        <c:auto val="1"/>
        <c:lblAlgn val="ctr"/>
        <c:lblOffset val="100"/>
        <c:noMultiLvlLbl val="0"/>
      </c:catAx>
      <c:valAx>
        <c:axId val="150716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6900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List1!$A$81</c:f>
              <c:strCache>
                <c:ptCount val="1"/>
                <c:pt idx="0">
                  <c:v>Udio boje odjeće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List1!$B$79:$K$79</c:f>
              <c:strCache>
                <c:ptCount val="10"/>
                <c:pt idx="0">
                  <c:v>crvena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roza</c:v>
                </c:pt>
                <c:pt idx="6">
                  <c:v>ljubičasta</c:v>
                </c:pt>
                <c:pt idx="7">
                  <c:v>zlatna</c:v>
                </c:pt>
                <c:pt idx="8">
                  <c:v>bordo</c:v>
                </c:pt>
                <c:pt idx="9">
                  <c:v>zelena</c:v>
                </c:pt>
              </c:strCache>
            </c:strRef>
          </c:cat>
          <c:val>
            <c:numRef>
              <c:f>List1!$B$81:$K$81</c:f>
              <c:numCache>
                <c:formatCode>0%</c:formatCode>
                <c:ptCount val="10"/>
                <c:pt idx="0">
                  <c:v>5.9523809523809521E-2</c:v>
                </c:pt>
                <c:pt idx="1">
                  <c:v>0.14285714285714285</c:v>
                </c:pt>
                <c:pt idx="2">
                  <c:v>0.11904761904761904</c:v>
                </c:pt>
                <c:pt idx="3">
                  <c:v>0.22619047619047619</c:v>
                </c:pt>
                <c:pt idx="4">
                  <c:v>0.21428571428571427</c:v>
                </c:pt>
                <c:pt idx="5">
                  <c:v>0.11904761904761904</c:v>
                </c:pt>
                <c:pt idx="6">
                  <c:v>5.9523809523809521E-2</c:v>
                </c:pt>
                <c:pt idx="7">
                  <c:v>1.1904761904761904E-2</c:v>
                </c:pt>
                <c:pt idx="8">
                  <c:v>3.5714285714285712E-2</c:v>
                </c:pt>
                <c:pt idx="9">
                  <c:v>1.1904761904761904E-2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D2-49ED-B003-18F757FAE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hr-HR" b="0" dirty="0"/>
              <a:t>Boje</a:t>
            </a:r>
            <a:r>
              <a:rPr lang="hr-HR" b="0" baseline="0" dirty="0"/>
              <a:t> odjeće i obuće</a:t>
            </a:r>
            <a:endParaRPr lang="en-US" b="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List2!$A$73</c:f>
              <c:strCache>
                <c:ptCount val="1"/>
                <c:pt idx="0">
                  <c:v>odjeća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List2!$B$72:$H$72</c:f>
              <c:strCache>
                <c:ptCount val="7"/>
                <c:pt idx="0">
                  <c:v>crvena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narančasta</c:v>
                </c:pt>
                <c:pt idx="6">
                  <c:v>zelena</c:v>
                </c:pt>
              </c:strCache>
            </c:strRef>
          </c:cat>
          <c:val>
            <c:numRef>
              <c:f>List2!$B$73:$H$73</c:f>
              <c:numCache>
                <c:formatCode>General</c:formatCode>
                <c:ptCount val="7"/>
                <c:pt idx="0">
                  <c:v>2</c:v>
                </c:pt>
                <c:pt idx="1">
                  <c:v>26</c:v>
                </c:pt>
                <c:pt idx="2">
                  <c:v>2</c:v>
                </c:pt>
                <c:pt idx="3">
                  <c:v>20</c:v>
                </c:pt>
                <c:pt idx="4">
                  <c:v>24</c:v>
                </c:pt>
                <c:pt idx="5">
                  <c:v>2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7A-4C3E-A136-9ECCCA2809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106880"/>
        <c:axId val="150108416"/>
      </c:barChart>
      <c:catAx>
        <c:axId val="150106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108416"/>
        <c:crosses val="autoZero"/>
        <c:auto val="1"/>
        <c:lblAlgn val="ctr"/>
        <c:lblOffset val="100"/>
        <c:noMultiLvlLbl val="0"/>
      </c:catAx>
      <c:valAx>
        <c:axId val="150108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1068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List2!$A$74</c:f>
              <c:strCache>
                <c:ptCount val="1"/>
                <c:pt idx="0">
                  <c:v>Udio boje odjeće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List2!$B$72:$H$72</c:f>
              <c:strCache>
                <c:ptCount val="7"/>
                <c:pt idx="0">
                  <c:v>crvena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narančasta</c:v>
                </c:pt>
                <c:pt idx="6">
                  <c:v>zelena</c:v>
                </c:pt>
              </c:strCache>
            </c:strRef>
          </c:cat>
          <c:val>
            <c:numRef>
              <c:f>List2!$B$74:$H$74</c:f>
              <c:numCache>
                <c:formatCode>0%</c:formatCode>
                <c:ptCount val="7"/>
                <c:pt idx="0">
                  <c:v>2.3809523809523808E-2</c:v>
                </c:pt>
                <c:pt idx="1">
                  <c:v>0.30952380952380953</c:v>
                </c:pt>
                <c:pt idx="2">
                  <c:v>2.3809523809523808E-2</c:v>
                </c:pt>
                <c:pt idx="3">
                  <c:v>0.23809523809523808</c:v>
                </c:pt>
                <c:pt idx="4">
                  <c:v>0.2857142857142857</c:v>
                </c:pt>
                <c:pt idx="5">
                  <c:v>2.3809523809523808E-2</c:v>
                </c:pt>
                <c:pt idx="6">
                  <c:v>7.1428571428571425E-2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06-4BAC-A13D-537FE632A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Udio boje - ponedjeljak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List3!$A$2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List3!$B$1:$D$1</c:f>
              <c:strCache>
                <c:ptCount val="3"/>
                <c:pt idx="0">
                  <c:v>roza - parizer</c:v>
                </c:pt>
                <c:pt idx="1">
                  <c:v>bijela - pecivo</c:v>
                </c:pt>
                <c:pt idx="2">
                  <c:v>žuta - sir</c:v>
                </c:pt>
              </c:strCache>
            </c:strRef>
          </c:cat>
          <c:val>
            <c:numRef>
              <c:f>List3!$B$2:$D$2</c:f>
              <c:numCache>
                <c:formatCode>0%</c:formatCode>
                <c:ptCount val="3"/>
                <c:pt idx="0">
                  <c:v>0.25</c:v>
                </c:pt>
                <c:pt idx="1">
                  <c:v>0.5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28-48F7-B768-FD73BEC3EE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177472"/>
        <c:axId val="149179008"/>
      </c:barChart>
      <c:catAx>
        <c:axId val="149177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9179008"/>
        <c:crosses val="autoZero"/>
        <c:auto val="1"/>
        <c:lblAlgn val="ctr"/>
        <c:lblOffset val="100"/>
        <c:noMultiLvlLbl val="0"/>
      </c:catAx>
      <c:valAx>
        <c:axId val="1491790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91774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Udio boje - utorak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List3!$A$6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List3!$B$5:$C$5</c:f>
              <c:strCache>
                <c:ptCount val="2"/>
                <c:pt idx="0">
                  <c:v>roza - svinjetina</c:v>
                </c:pt>
                <c:pt idx="1">
                  <c:v>bijela - riža</c:v>
                </c:pt>
              </c:strCache>
            </c:strRef>
          </c:cat>
          <c:val>
            <c:numRef>
              <c:f>List3!$B$6:$C$6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08-45C7-9079-C4EC1409E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201280"/>
        <c:axId val="149202816"/>
      </c:barChart>
      <c:catAx>
        <c:axId val="149201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9202816"/>
        <c:crosses val="autoZero"/>
        <c:auto val="1"/>
        <c:lblAlgn val="ctr"/>
        <c:lblOffset val="100"/>
        <c:noMultiLvlLbl val="0"/>
      </c:catAx>
      <c:valAx>
        <c:axId val="1492028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92012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Udio</a:t>
            </a:r>
            <a:r>
              <a:rPr lang="hr-HR" baseline="0"/>
              <a:t> boje - srijeda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List3!$A$10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List3!$B$9:$D$9</c:f>
              <c:strCache>
                <c:ptCount val="3"/>
                <c:pt idx="0">
                  <c:v>roza - pašteta</c:v>
                </c:pt>
                <c:pt idx="1">
                  <c:v>smeđa - čaj, puding</c:v>
                </c:pt>
                <c:pt idx="2">
                  <c:v>bijela - kruh</c:v>
                </c:pt>
              </c:strCache>
            </c:strRef>
          </c:cat>
          <c:val>
            <c:numRef>
              <c:f>List3!$B$10:$D$10</c:f>
              <c:numCache>
                <c:formatCode>0%</c:formatCode>
                <c:ptCount val="3"/>
                <c:pt idx="0">
                  <c:v>0.25</c:v>
                </c:pt>
                <c:pt idx="1">
                  <c:v>0.5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5C-4D4D-B29B-399C373D0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560128"/>
        <c:axId val="150574208"/>
      </c:barChart>
      <c:catAx>
        <c:axId val="150560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574208"/>
        <c:crosses val="autoZero"/>
        <c:auto val="1"/>
        <c:lblAlgn val="ctr"/>
        <c:lblOffset val="100"/>
        <c:noMultiLvlLbl val="0"/>
      </c:catAx>
      <c:valAx>
        <c:axId val="1505742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05601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</a:t>
            </a:r>
            <a:r>
              <a:rPr lang="en-US"/>
              <a:t>dio boj</a:t>
            </a:r>
            <a:r>
              <a:rPr lang="hr-HR"/>
              <a:t>a</a:t>
            </a:r>
            <a:r>
              <a:rPr lang="hr-HR" baseline="0"/>
              <a:t> vesti kod učenica</a:t>
            </a:r>
            <a:endParaRPr lang="en-US"/>
          </a:p>
        </c:rich>
      </c:tx>
      <c:layout>
        <c:manualLayout>
          <c:xMode val="edge"/>
          <c:yMode val="edge"/>
          <c:x val="0.18990800865800872"/>
          <c:y val="3.2407407407407419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List1!$A$3</c:f>
              <c:strCache>
                <c:ptCount val="1"/>
                <c:pt idx="0">
                  <c:v>udio boje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List1!$B$1:$J$1</c:f>
              <c:strCache>
                <c:ptCount val="7"/>
                <c:pt idx="0">
                  <c:v>ljubičasta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bordo</c:v>
                </c:pt>
                <c:pt idx="6">
                  <c:v>roza</c:v>
                </c:pt>
              </c:strCache>
            </c:strRef>
          </c:cat>
          <c:val>
            <c:numRef>
              <c:f>List1!$B$3:$J$3</c:f>
              <c:numCache>
                <c:formatCode>0%</c:formatCode>
                <c:ptCount val="9"/>
                <c:pt idx="0">
                  <c:v>7.1428571428571425E-2</c:v>
                </c:pt>
                <c:pt idx="1">
                  <c:v>7.1428571428571425E-2</c:v>
                </c:pt>
                <c:pt idx="2">
                  <c:v>0.21428571428571427</c:v>
                </c:pt>
                <c:pt idx="3">
                  <c:v>0.32142857142857145</c:v>
                </c:pt>
                <c:pt idx="4">
                  <c:v>7.1428571428571425E-2</c:v>
                </c:pt>
                <c:pt idx="5">
                  <c:v>7.1428571428571425E-2</c:v>
                </c:pt>
                <c:pt idx="6">
                  <c:v>0.17857142857142858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78-4FA6-9646-A7EE28CA21D1}"/>
            </c:ext>
          </c:extLst>
        </c:ser>
        <c:ser>
          <c:idx val="1"/>
          <c:order val="1"/>
          <c:tx>
            <c:strRef>
              <c:f>List1!$A$16</c:f>
              <c:strCache>
                <c:ptCount val="1"/>
                <c:pt idx="0">
                  <c:v>boja papuča</c:v>
                </c:pt>
              </c:strCache>
            </c:strRef>
          </c:tx>
          <c:cat>
            <c:strRef>
              <c:f>List1!$B$1:$J$1</c:f>
              <c:strCache>
                <c:ptCount val="7"/>
                <c:pt idx="0">
                  <c:v>ljubičasta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bordo</c:v>
                </c:pt>
                <c:pt idx="6">
                  <c:v>roza</c:v>
                </c:pt>
              </c:strCache>
            </c:strRef>
          </c:cat>
          <c:val>
            <c:numRef>
              <c:f>List1!$B$16:$J$16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78-4FA6-9646-A7EE28CA21D1}"/>
            </c:ext>
          </c:extLst>
        </c:ser>
        <c:ser>
          <c:idx val="2"/>
          <c:order val="2"/>
          <c:tx>
            <c:strRef>
              <c:f>List1!$A$17</c:f>
              <c:strCache>
                <c:ptCount val="1"/>
                <c:pt idx="0">
                  <c:v>broj učenica</c:v>
                </c:pt>
              </c:strCache>
            </c:strRef>
          </c:tx>
          <c:cat>
            <c:strRef>
              <c:f>List1!$B$1:$J$1</c:f>
              <c:strCache>
                <c:ptCount val="7"/>
                <c:pt idx="0">
                  <c:v>ljubičasta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bordo</c:v>
                </c:pt>
                <c:pt idx="6">
                  <c:v>roza</c:v>
                </c:pt>
              </c:strCache>
            </c:strRef>
          </c:cat>
          <c:val>
            <c:numRef>
              <c:f>List1!$B$17:$J$17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5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78-4FA6-9646-A7EE28CA2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</a:t>
            </a:r>
            <a:r>
              <a:rPr lang="en-US"/>
              <a:t>dio boje</a:t>
            </a:r>
            <a:r>
              <a:rPr lang="hr-HR"/>
              <a:t> - četvrtak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List3!$A$14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List3!$B$13:$C$13</c:f>
              <c:strCache>
                <c:ptCount val="2"/>
                <c:pt idx="0">
                  <c:v>roza - svinjetina</c:v>
                </c:pt>
                <c:pt idx="1">
                  <c:v>smeđa - kiselo zelje</c:v>
                </c:pt>
              </c:strCache>
            </c:strRef>
          </c:cat>
          <c:val>
            <c:numRef>
              <c:f>List3!$B$14:$C$14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1E-4CE3-8B62-AA7EF7BA3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601088"/>
        <c:axId val="151020672"/>
      </c:barChart>
      <c:catAx>
        <c:axId val="150601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020672"/>
        <c:crosses val="autoZero"/>
        <c:auto val="1"/>
        <c:lblAlgn val="ctr"/>
        <c:lblOffset val="100"/>
        <c:noMultiLvlLbl val="0"/>
      </c:catAx>
      <c:valAx>
        <c:axId val="1510206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06010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Udio boje - petak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List3!$A$18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List3!$B$17:$C$17</c:f>
              <c:strCache>
                <c:ptCount val="2"/>
                <c:pt idx="0">
                  <c:v>roza - kakao</c:v>
                </c:pt>
                <c:pt idx="1">
                  <c:v>smeđa - kroasana</c:v>
                </c:pt>
              </c:strCache>
            </c:strRef>
          </c:cat>
          <c:val>
            <c:numRef>
              <c:f>List3!$B$18:$C$18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23-46A0-8F21-715464978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325312"/>
        <c:axId val="151335296"/>
      </c:barChart>
      <c:catAx>
        <c:axId val="151325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335296"/>
        <c:crosses val="autoZero"/>
        <c:auto val="1"/>
        <c:lblAlgn val="ctr"/>
        <c:lblOffset val="100"/>
        <c:noMultiLvlLbl val="0"/>
      </c:catAx>
      <c:valAx>
        <c:axId val="1513352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13253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Udio boje - ponedjeljak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356160"/>
        <c:axId val="151357696"/>
      </c:barChart>
      <c:catAx>
        <c:axId val="151356160"/>
        <c:scaling>
          <c:orientation val="minMax"/>
        </c:scaling>
        <c:delete val="0"/>
        <c:axPos val="b"/>
        <c:majorTickMark val="out"/>
        <c:minorTickMark val="none"/>
        <c:tickLblPos val="nextTo"/>
        <c:crossAx val="151357696"/>
        <c:crosses val="autoZero"/>
        <c:auto val="1"/>
        <c:lblAlgn val="ctr"/>
        <c:lblOffset val="100"/>
        <c:noMultiLvlLbl val="0"/>
      </c:catAx>
      <c:valAx>
        <c:axId val="1513576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13561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'[Knjiga1 (1).xlsx]List4'!$A$2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'[Knjiga1 (1).xlsx]List4'!$B$1:$E$1</c:f>
              <c:strCache>
                <c:ptCount val="4"/>
                <c:pt idx="0">
                  <c:v>roza - šunka u ovitku</c:v>
                </c:pt>
                <c:pt idx="1">
                  <c:v>bijela - tijesto</c:v>
                </c:pt>
                <c:pt idx="2">
                  <c:v>žuta - sir</c:v>
                </c:pt>
                <c:pt idx="3">
                  <c:v>narančasta - sok oa naranče</c:v>
                </c:pt>
              </c:strCache>
            </c:strRef>
          </c:cat>
          <c:val>
            <c:numRef>
              <c:f>'[Knjiga1 (1).xlsx]List4'!$B$2:$E$2</c:f>
              <c:numCache>
                <c:formatCode>0%</c:formatCode>
                <c:ptCount val="4"/>
                <c:pt idx="0">
                  <c:v>0.15</c:v>
                </c:pt>
                <c:pt idx="1">
                  <c:v>0.5</c:v>
                </c:pt>
                <c:pt idx="2">
                  <c:v>0.2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D3-44B0-9BA4-1579B70D0480}"/>
            </c:ext>
          </c:extLst>
        </c:ser>
        <c:ser>
          <c:idx val="1"/>
          <c:order val="1"/>
          <c:tx>
            <c:strRef>
              <c:f>'[Knjiga1 (1).xlsx]List4'!$A$3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cat>
            <c:strRef>
              <c:f>'[Knjiga1 (1).xlsx]List4'!$B$1:$E$1</c:f>
              <c:strCache>
                <c:ptCount val="4"/>
                <c:pt idx="0">
                  <c:v>roza - šunka u ovitku</c:v>
                </c:pt>
                <c:pt idx="1">
                  <c:v>bijela - tijesto</c:v>
                </c:pt>
                <c:pt idx="2">
                  <c:v>žuta - sir</c:v>
                </c:pt>
                <c:pt idx="3">
                  <c:v>narančasta - sok oa naranče</c:v>
                </c:pt>
              </c:strCache>
            </c:strRef>
          </c:cat>
          <c:val>
            <c:numRef>
              <c:f>'[Knjiga1 (1).xlsx]List4'!$B$3:$E$3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F2D3-44B0-9BA4-1579B70D0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072128"/>
        <c:axId val="151082112"/>
      </c:barChart>
      <c:catAx>
        <c:axId val="151072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082112"/>
        <c:crosses val="autoZero"/>
        <c:auto val="1"/>
        <c:lblAlgn val="ctr"/>
        <c:lblOffset val="100"/>
        <c:noMultiLvlLbl val="0"/>
      </c:catAx>
      <c:valAx>
        <c:axId val="1510821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10721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</a:t>
            </a:r>
            <a:r>
              <a:rPr lang="en-US"/>
              <a:t>dio boje</a:t>
            </a:r>
            <a:r>
              <a:rPr lang="hr-HR"/>
              <a:t> - utorak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List4!$A$6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List4!$B$5:$D$5</c:f>
              <c:strCache>
                <c:ptCount val="3"/>
                <c:pt idx="0">
                  <c:v>smeđa - korica</c:v>
                </c:pt>
                <c:pt idx="1">
                  <c:v>žuta - tijesto</c:v>
                </c:pt>
                <c:pt idx="2">
                  <c:v>crvena -čaj</c:v>
                </c:pt>
              </c:strCache>
            </c:strRef>
          </c:cat>
          <c:val>
            <c:numRef>
              <c:f>List4!$B$6:$D$6</c:f>
              <c:numCache>
                <c:formatCode>0%</c:formatCode>
                <c:ptCount val="3"/>
                <c:pt idx="0">
                  <c:v>0.1</c:v>
                </c:pt>
                <c:pt idx="1">
                  <c:v>0.6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75-44DF-AD0F-FE697B632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108224"/>
        <c:axId val="151118208"/>
      </c:barChart>
      <c:catAx>
        <c:axId val="151108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118208"/>
        <c:crosses val="autoZero"/>
        <c:auto val="1"/>
        <c:lblAlgn val="ctr"/>
        <c:lblOffset val="100"/>
        <c:noMultiLvlLbl val="0"/>
      </c:catAx>
      <c:valAx>
        <c:axId val="1511182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11082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 dirty="0"/>
              <a:t>Udio boje </a:t>
            </a:r>
            <a:r>
              <a:rPr lang="hr-HR"/>
              <a:t>- srijeda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List4!$A$18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List4!$B$17:$D$17</c:f>
              <c:strCache>
                <c:ptCount val="3"/>
                <c:pt idx="0">
                  <c:v>roza - svinjetina</c:v>
                </c:pt>
                <c:pt idx="1">
                  <c:v>smeđa - grah</c:v>
                </c:pt>
                <c:pt idx="2">
                  <c:v>bijela - kaša</c:v>
                </c:pt>
              </c:strCache>
            </c:strRef>
          </c:cat>
          <c:val>
            <c:numRef>
              <c:f>List4!$B$18:$D$18</c:f>
              <c:numCache>
                <c:formatCode>0%</c:formatCode>
                <c:ptCount val="3"/>
                <c:pt idx="0">
                  <c:v>0.25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73-4603-8350-5D202FEF7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139456"/>
        <c:axId val="151140992"/>
      </c:barChart>
      <c:catAx>
        <c:axId val="151139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140992"/>
        <c:crosses val="autoZero"/>
        <c:auto val="1"/>
        <c:lblAlgn val="ctr"/>
        <c:lblOffset val="100"/>
        <c:noMultiLvlLbl val="0"/>
      </c:catAx>
      <c:valAx>
        <c:axId val="1511409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11394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</a:t>
            </a:r>
            <a:r>
              <a:rPr lang="en-US"/>
              <a:t>dio boje</a:t>
            </a:r>
            <a:r>
              <a:rPr lang="hr-HR"/>
              <a:t> - četvrtak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List4!$A$14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List4!$B$13:$C$13</c:f>
              <c:strCache>
                <c:ptCount val="2"/>
                <c:pt idx="0">
                  <c:v>smeđa - pahuljice</c:v>
                </c:pt>
                <c:pt idx="1">
                  <c:v>bijela - mlijeko</c:v>
                </c:pt>
              </c:strCache>
            </c:strRef>
          </c:cat>
          <c:val>
            <c:numRef>
              <c:f>List4!$B$14:$C$14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22-43B4-A65F-A4576DE3A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265664"/>
        <c:axId val="151267200"/>
      </c:barChart>
      <c:catAx>
        <c:axId val="151265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267200"/>
        <c:crosses val="autoZero"/>
        <c:auto val="1"/>
        <c:lblAlgn val="ctr"/>
        <c:lblOffset val="100"/>
        <c:noMultiLvlLbl val="0"/>
      </c:catAx>
      <c:valAx>
        <c:axId val="1512672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12656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 dirty="0"/>
              <a:t>U</a:t>
            </a:r>
            <a:r>
              <a:rPr lang="en-US" dirty="0" err="1"/>
              <a:t>dio</a:t>
            </a:r>
            <a:r>
              <a:rPr lang="en-US" dirty="0"/>
              <a:t> </a:t>
            </a:r>
            <a:r>
              <a:rPr lang="en-US" dirty="0" err="1"/>
              <a:t>boje</a:t>
            </a:r>
            <a:r>
              <a:rPr lang="hr-HR" dirty="0"/>
              <a:t> - petak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List4!$A$10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List4!$B$9:$D$9</c:f>
              <c:strCache>
                <c:ptCount val="3"/>
                <c:pt idx="0">
                  <c:v>zelena - špinat</c:v>
                </c:pt>
                <c:pt idx="1">
                  <c:v>smeđa - korica</c:v>
                </c:pt>
                <c:pt idx="2">
                  <c:v>bijela - riblji filet</c:v>
                </c:pt>
              </c:strCache>
            </c:strRef>
          </c:cat>
          <c:val>
            <c:numRef>
              <c:f>List4!$B$10:$D$10</c:f>
              <c:numCache>
                <c:formatCode>0%</c:formatCode>
                <c:ptCount val="3"/>
                <c:pt idx="0">
                  <c:v>0.55000000000000004</c:v>
                </c:pt>
                <c:pt idx="1">
                  <c:v>0.1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60-457E-A8C3-8CB360B6AD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301504"/>
        <c:axId val="151303296"/>
      </c:barChart>
      <c:catAx>
        <c:axId val="151301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303296"/>
        <c:crosses val="autoZero"/>
        <c:auto val="1"/>
        <c:lblAlgn val="ctr"/>
        <c:lblOffset val="100"/>
        <c:noMultiLvlLbl val="0"/>
      </c:catAx>
      <c:valAx>
        <c:axId val="1513032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13015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Zastupljenost</a:t>
            </a:r>
            <a:r>
              <a:rPr lang="en-US"/>
              <a:t> boje</a:t>
            </a:r>
            <a:r>
              <a:rPr lang="hr-HR"/>
              <a:t> u dvotjednom meniu naših školskih obroka 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List3!$A$26</c:f>
              <c:strCache>
                <c:ptCount val="1"/>
                <c:pt idx="0">
                  <c:v>udio boje</c:v>
                </c:pt>
              </c:strCache>
            </c:strRef>
          </c:tx>
          <c:invertIfNegative val="0"/>
          <c:cat>
            <c:strRef>
              <c:f>List3!$B$25:$H$25</c:f>
              <c:strCache>
                <c:ptCount val="7"/>
                <c:pt idx="0">
                  <c:v>roza </c:v>
                </c:pt>
                <c:pt idx="1">
                  <c:v>bijela </c:v>
                </c:pt>
                <c:pt idx="2">
                  <c:v>žuta </c:v>
                </c:pt>
                <c:pt idx="3">
                  <c:v>smeđa</c:v>
                </c:pt>
                <c:pt idx="4">
                  <c:v>zelena </c:v>
                </c:pt>
                <c:pt idx="5">
                  <c:v>crvena</c:v>
                </c:pt>
                <c:pt idx="6">
                  <c:v>narančasta</c:v>
                </c:pt>
              </c:strCache>
            </c:strRef>
          </c:cat>
          <c:val>
            <c:numRef>
              <c:f>List3!$B$26:$H$26</c:f>
              <c:numCache>
                <c:formatCode>0%</c:formatCode>
                <c:ptCount val="7"/>
                <c:pt idx="0">
                  <c:v>1.25</c:v>
                </c:pt>
                <c:pt idx="1">
                  <c:v>2.7</c:v>
                </c:pt>
                <c:pt idx="2">
                  <c:v>1.1000000000000001</c:v>
                </c:pt>
                <c:pt idx="3">
                  <c:v>2.85</c:v>
                </c:pt>
                <c:pt idx="4">
                  <c:v>0.55000000000000004</c:v>
                </c:pt>
                <c:pt idx="5">
                  <c:v>0.25</c:v>
                </c:pt>
                <c:pt idx="6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1A-4138-8B64-C3700DF42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232512"/>
        <c:axId val="151234048"/>
      </c:barChart>
      <c:catAx>
        <c:axId val="151232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234048"/>
        <c:crosses val="autoZero"/>
        <c:auto val="1"/>
        <c:lblAlgn val="ctr"/>
        <c:lblOffset val="100"/>
        <c:noMultiLvlLbl val="0"/>
      </c:catAx>
      <c:valAx>
        <c:axId val="1512340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12325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Boja veste kod učenika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List2!$A$2</c:f>
              <c:strCache>
                <c:ptCount val="1"/>
                <c:pt idx="0">
                  <c:v>broj učenika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List2!$B$1:$H$1</c:f>
              <c:strCache>
                <c:ptCount val="7"/>
                <c:pt idx="0">
                  <c:v>crvena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zelena</c:v>
                </c:pt>
                <c:pt idx="6">
                  <c:v>narančasta</c:v>
                </c:pt>
              </c:strCache>
            </c:strRef>
          </c:cat>
          <c:val>
            <c:numRef>
              <c:f>List2!$B$2:$H$2</c:f>
              <c:numCache>
                <c:formatCode>General</c:formatCode>
                <c:ptCount val="7"/>
                <c:pt idx="0">
                  <c:v>2</c:v>
                </c:pt>
                <c:pt idx="1">
                  <c:v>7</c:v>
                </c:pt>
                <c:pt idx="2">
                  <c:v>2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C-4C4C-9789-FD1DA656E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944960"/>
        <c:axId val="149959040"/>
      </c:barChart>
      <c:catAx>
        <c:axId val="149944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9959040"/>
        <c:crosses val="autoZero"/>
        <c:auto val="1"/>
        <c:lblAlgn val="ctr"/>
        <c:lblOffset val="100"/>
        <c:noMultiLvlLbl val="0"/>
      </c:catAx>
      <c:valAx>
        <c:axId val="149959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9449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</a:t>
            </a:r>
            <a:r>
              <a:rPr lang="en-US"/>
              <a:t>dio boj</a:t>
            </a:r>
            <a:r>
              <a:rPr lang="hr-HR"/>
              <a:t>a</a:t>
            </a:r>
            <a:r>
              <a:rPr lang="hr-HR" baseline="0"/>
              <a:t> vesti kod učenika</a:t>
            </a:r>
            <a:endParaRPr lang="en-US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List2!$A$3</c:f>
              <c:strCache>
                <c:ptCount val="1"/>
                <c:pt idx="0">
                  <c:v>udio boje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List2!$B$1:$H$1</c:f>
              <c:strCache>
                <c:ptCount val="7"/>
                <c:pt idx="0">
                  <c:v>crvena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zelena</c:v>
                </c:pt>
                <c:pt idx="6">
                  <c:v>narančasta</c:v>
                </c:pt>
              </c:strCache>
            </c:strRef>
          </c:cat>
          <c:val>
            <c:numRef>
              <c:f>List2!$B$3:$H$3</c:f>
              <c:numCache>
                <c:formatCode>0%</c:formatCode>
                <c:ptCount val="7"/>
                <c:pt idx="0">
                  <c:v>7.1428571428571425E-2</c:v>
                </c:pt>
                <c:pt idx="1">
                  <c:v>0.25</c:v>
                </c:pt>
                <c:pt idx="2">
                  <c:v>7.1428571428571425E-2</c:v>
                </c:pt>
                <c:pt idx="3">
                  <c:v>0.25</c:v>
                </c:pt>
                <c:pt idx="4">
                  <c:v>0.14285714285714285</c:v>
                </c:pt>
                <c:pt idx="5">
                  <c:v>0.14285714285714285</c:v>
                </c:pt>
                <c:pt idx="6">
                  <c:v>7.1428571428571425E-2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FF-4DE3-9389-4E1E92C154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Boja</a:t>
            </a:r>
            <a:r>
              <a:rPr lang="hr-HR" baseline="0"/>
              <a:t> hlača kod učenica</a:t>
            </a:r>
            <a:endParaRPr lang="hr-HR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broj učenica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List1!$B$8:$F$8</c:f>
              <c:strCache>
                <c:ptCount val="5"/>
                <c:pt idx="0">
                  <c:v>plava</c:v>
                </c:pt>
                <c:pt idx="1">
                  <c:v>bijela</c:v>
                </c:pt>
                <c:pt idx="2">
                  <c:v>siva</c:v>
                </c:pt>
                <c:pt idx="3">
                  <c:v>crna</c:v>
                </c:pt>
                <c:pt idx="4">
                  <c:v>bordo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5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EA-445B-BE77-F4FFAA2A3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061056"/>
        <c:axId val="150062592"/>
      </c:barChart>
      <c:catAx>
        <c:axId val="150061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062592"/>
        <c:crosses val="autoZero"/>
        <c:auto val="1"/>
        <c:lblAlgn val="ctr"/>
        <c:lblOffset val="100"/>
        <c:noMultiLvlLbl val="0"/>
      </c:catAx>
      <c:valAx>
        <c:axId val="150062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0610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</a:t>
            </a:r>
            <a:r>
              <a:rPr lang="en-US"/>
              <a:t>dio boj</a:t>
            </a:r>
            <a:r>
              <a:rPr lang="hr-HR"/>
              <a:t>a</a:t>
            </a:r>
            <a:r>
              <a:rPr lang="hr-HR" baseline="0"/>
              <a:t> hlača kod učenica</a:t>
            </a:r>
            <a:endParaRPr lang="en-US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List1!$A$10</c:f>
              <c:strCache>
                <c:ptCount val="1"/>
                <c:pt idx="0">
                  <c:v>udio boje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List1!$B$8:$F$8</c:f>
              <c:strCache>
                <c:ptCount val="5"/>
                <c:pt idx="0">
                  <c:v>plava</c:v>
                </c:pt>
                <c:pt idx="1">
                  <c:v>bijela</c:v>
                </c:pt>
                <c:pt idx="2">
                  <c:v>siva</c:v>
                </c:pt>
                <c:pt idx="3">
                  <c:v>crna</c:v>
                </c:pt>
                <c:pt idx="4">
                  <c:v>bordo</c:v>
                </c:pt>
              </c:strCache>
            </c:strRef>
          </c:cat>
          <c:val>
            <c:numRef>
              <c:f>List1!$B$10:$F$10</c:f>
              <c:numCache>
                <c:formatCode>0%</c:formatCode>
                <c:ptCount val="5"/>
                <c:pt idx="0">
                  <c:v>0.17857142857142858</c:v>
                </c:pt>
                <c:pt idx="1">
                  <c:v>3.5714285714285712E-2</c:v>
                </c:pt>
                <c:pt idx="2">
                  <c:v>0.25</c:v>
                </c:pt>
                <c:pt idx="3">
                  <c:v>0.5</c:v>
                </c:pt>
                <c:pt idx="4">
                  <c:v>3.5714285714285712E-2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1D-4506-9E78-C71AF2A21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Boja hla</a:t>
            </a:r>
            <a:r>
              <a:rPr lang="hr-HR"/>
              <a:t>ča kod učenika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List2!$A$8</c:f>
              <c:strCache>
                <c:ptCount val="1"/>
                <c:pt idx="0">
                  <c:v>broj učenika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List2!$B$7:$E$7</c:f>
              <c:strCache>
                <c:ptCount val="4"/>
                <c:pt idx="0">
                  <c:v>plava</c:v>
                </c:pt>
                <c:pt idx="1">
                  <c:v>zelena</c:v>
                </c:pt>
                <c:pt idx="2">
                  <c:v>siva</c:v>
                </c:pt>
                <c:pt idx="3">
                  <c:v>crna</c:v>
                </c:pt>
              </c:strCache>
            </c:strRef>
          </c:cat>
          <c:val>
            <c:numRef>
              <c:f>List2!$B$8:$E$8</c:f>
              <c:numCache>
                <c:formatCode>General</c:formatCode>
                <c:ptCount val="4"/>
                <c:pt idx="0">
                  <c:v>7</c:v>
                </c:pt>
                <c:pt idx="1">
                  <c:v>3</c:v>
                </c:pt>
                <c:pt idx="2">
                  <c:v>8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52-4750-A4D1-A888BBF84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337024"/>
        <c:axId val="150338560"/>
      </c:barChart>
      <c:catAx>
        <c:axId val="15033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338560"/>
        <c:crosses val="autoZero"/>
        <c:auto val="1"/>
        <c:lblAlgn val="ctr"/>
        <c:lblOffset val="100"/>
        <c:noMultiLvlLbl val="0"/>
      </c:catAx>
      <c:valAx>
        <c:axId val="150338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3370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Udio boja</a:t>
            </a:r>
            <a:r>
              <a:rPr lang="hr-HR" baseline="0"/>
              <a:t> hlača kod učenika</a:t>
            </a:r>
            <a:endParaRPr lang="hr-HR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List2!$A$9</c:f>
              <c:strCache>
                <c:ptCount val="1"/>
                <c:pt idx="0">
                  <c:v>udio boje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List2!$B$7:$E$7</c:f>
              <c:strCache>
                <c:ptCount val="4"/>
                <c:pt idx="0">
                  <c:v>plava</c:v>
                </c:pt>
                <c:pt idx="1">
                  <c:v>zelena</c:v>
                </c:pt>
                <c:pt idx="2">
                  <c:v>siva</c:v>
                </c:pt>
                <c:pt idx="3">
                  <c:v>crna</c:v>
                </c:pt>
              </c:strCache>
            </c:strRef>
          </c:cat>
          <c:val>
            <c:numRef>
              <c:f>List2!$B$9:$E$9</c:f>
              <c:numCache>
                <c:formatCode>0%</c:formatCode>
                <c:ptCount val="4"/>
                <c:pt idx="0">
                  <c:v>0.25</c:v>
                </c:pt>
                <c:pt idx="1">
                  <c:v>7.1428571428571425E-2</c:v>
                </c:pt>
                <c:pt idx="2">
                  <c:v>0.2857142857142857</c:v>
                </c:pt>
                <c:pt idx="3">
                  <c:v>0.35714285714285715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5C-4B6E-84F5-264069DCA3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r-HR"/>
              <a:t>Boja papuča kod učenica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List1!$A$17</c:f>
              <c:strCache>
                <c:ptCount val="1"/>
                <c:pt idx="0">
                  <c:v>broj učenica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List1!$B$16:$J$16</c:f>
              <c:strCache>
                <c:ptCount val="9"/>
                <c:pt idx="0">
                  <c:v>crvena</c:v>
                </c:pt>
                <c:pt idx="1">
                  <c:v>plava</c:v>
                </c:pt>
                <c:pt idx="2">
                  <c:v>bijela</c:v>
                </c:pt>
                <c:pt idx="3">
                  <c:v>siva</c:v>
                </c:pt>
                <c:pt idx="4">
                  <c:v>crna</c:v>
                </c:pt>
                <c:pt idx="5">
                  <c:v>roza</c:v>
                </c:pt>
                <c:pt idx="6">
                  <c:v>ljubičasta</c:v>
                </c:pt>
                <c:pt idx="7">
                  <c:v>zlatna</c:v>
                </c:pt>
                <c:pt idx="8">
                  <c:v>zelena</c:v>
                </c:pt>
              </c:strCache>
            </c:strRef>
          </c:cat>
          <c:val>
            <c:numRef>
              <c:f>List1!$B$17:$J$17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5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A6-4615-B6E0-558FFF6411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158720"/>
        <c:axId val="150185088"/>
      </c:barChart>
      <c:catAx>
        <c:axId val="150158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185088"/>
        <c:crosses val="autoZero"/>
        <c:auto val="1"/>
        <c:lblAlgn val="ctr"/>
        <c:lblOffset val="100"/>
        <c:noMultiLvlLbl val="0"/>
      </c:catAx>
      <c:valAx>
        <c:axId val="150185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1587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8E813-A7D7-43EB-BABA-2507ACAF5F53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319AB-BF06-49E0-B31B-C11E706CC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755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Iz prikupljenih podataka uočavamo da se djevojčice najviše vole obući u plave veste, a najmanje vole bijelu boju na svojim vestama. Srednje zastupljena boja na vestama djevojčica naše škole je crvena.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319AB-BF06-49E0-B31B-C11E706CC011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Iz prikupljenih podataka uočavamo da se dječaci najviše vole obući u plave veste, a najmanje vole bijelu boju na svojim vestama. Srednje zastupljena boja na vestama dječaka naše škole je crvena.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319AB-BF06-49E0-B31B-C11E706CC011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Objasniti koja je najviše a koje najmanje kroz svaki</a:t>
            </a:r>
            <a:r>
              <a:rPr lang="hr-HR" baseline="0" dirty="0"/>
              <a:t> dan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319AB-BF06-49E0-B31B-C11E706CC011}" type="slidenum">
              <a:rPr lang="hr-HR" smtClean="0"/>
              <a:pPr/>
              <a:t>28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Objasniti koja je najviše a koje najmanje kroz svaki</a:t>
            </a:r>
            <a:r>
              <a:rPr lang="hr-HR" baseline="0" dirty="0"/>
              <a:t> dan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319AB-BF06-49E0-B31B-C11E706CC011}" type="slidenum">
              <a:rPr lang="hr-HR" smtClean="0"/>
              <a:pPr/>
              <a:t>35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/>
              <a:t>Kliknite da biste uredili stil podnaslova matrice</a:t>
            </a:r>
            <a:endParaRPr kumimoji="0" lang="en-US"/>
          </a:p>
        </p:txBody>
      </p:sp>
      <p:sp>
        <p:nvSpPr>
          <p:cNvPr id="16" name="Rezervirano mjesto datum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27" name="Rezervirano mjesto sadržaja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19" name="Rezervirano mjesto datum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11" name="Rezervirano mjesto podnožj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21" name="Rezervirano mjesto datum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25" name="Rezervirano mjesto tekst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28" name="Rezervirano mjesto sadržaja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21" name="Rezervirano mjesto podnožj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24" name="Rezervirano mjesto podnožj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r-HR"/>
              <a:t>Kliknite da biste uredili stilove teksta matrice</a:t>
            </a:r>
          </a:p>
          <a:p>
            <a:pPr lvl="1" eaLnBrk="1" latinLnBrk="0" hangingPunct="1"/>
            <a:r>
              <a:rPr lang="hr-HR"/>
              <a:t>Druga razina</a:t>
            </a:r>
          </a:p>
          <a:p>
            <a:pPr lvl="2" eaLnBrk="1" latinLnBrk="0" hangingPunct="1"/>
            <a:r>
              <a:rPr lang="hr-HR"/>
              <a:t>Treća razina</a:t>
            </a:r>
          </a:p>
          <a:p>
            <a:pPr lvl="3" eaLnBrk="1" latinLnBrk="0" hangingPunct="1"/>
            <a:r>
              <a:rPr lang="hr-HR"/>
              <a:t>Četvrta razina</a:t>
            </a:r>
          </a:p>
          <a:p>
            <a:pPr lvl="4" eaLnBrk="1" latinLnBrk="0" hangingPunct="1"/>
            <a:r>
              <a:rPr lang="hr-HR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29" name="Rezervirano mjesto podnožj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/>
              <a:t>Pritisnite ikonu za dodavanje slike</a:t>
            </a:r>
            <a:endParaRPr kumimoji="0" lang="en-US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/>
              <a:t>Kliknite da biste uredili stilove teksta matrice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ezervirano mjesto teksta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/>
              <a:t>Kliknite da biste uredili stilove teksta matrice</a:t>
            </a:r>
          </a:p>
          <a:p>
            <a:pPr lvl="1" eaLnBrk="1" latinLnBrk="0" hangingPunct="1"/>
            <a:r>
              <a:rPr kumimoji="0" lang="hr-HR"/>
              <a:t>Druga razina</a:t>
            </a:r>
          </a:p>
          <a:p>
            <a:pPr lvl="2" eaLnBrk="1" latinLnBrk="0" hangingPunct="1"/>
            <a:r>
              <a:rPr kumimoji="0" lang="hr-HR"/>
              <a:t>Treća razina</a:t>
            </a:r>
          </a:p>
          <a:p>
            <a:pPr lvl="3" eaLnBrk="1" latinLnBrk="0" hangingPunct="1"/>
            <a:r>
              <a:rPr kumimoji="0" lang="hr-HR"/>
              <a:t>Četvrta razina</a:t>
            </a:r>
          </a:p>
          <a:p>
            <a:pPr lvl="4" eaLnBrk="1" latinLnBrk="0" hangingPunct="1"/>
            <a:r>
              <a:rPr kumimoji="0" lang="hr-HR"/>
              <a:t>Peta razina</a:t>
            </a:r>
            <a:endParaRPr kumimoji="0" lang="en-US"/>
          </a:p>
        </p:txBody>
      </p:sp>
      <p:sp>
        <p:nvSpPr>
          <p:cNvPr id="11" name="Rezervirano mjesto datum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7FC5349-C27C-4043-B919-08E96EDB725D}" type="datetimeFigureOut">
              <a:rPr lang="sr-Latn-CS" smtClean="0"/>
              <a:pPr/>
              <a:t>11.6.2021.</a:t>
            </a:fld>
            <a:endParaRPr lang="hr-HR"/>
          </a:p>
        </p:txBody>
      </p:sp>
      <p:sp>
        <p:nvSpPr>
          <p:cNvPr id="28" name="Rezervirano mjesto podnožj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789C2DC-4725-4442-91B1-4EA326AAAAEC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r-HR"/>
              <a:t>Kliknite da biste uredili stil naslova matrice</a:t>
            </a:r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17.jpe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12" Type="http://schemas.openxmlformats.org/officeDocument/2006/relationships/image" Target="../media/image19.jpeg"/><Relationship Id="rId17" Type="http://schemas.openxmlformats.org/officeDocument/2006/relationships/image" Target="../media/image11.jpeg"/><Relationship Id="rId2" Type="http://schemas.openxmlformats.org/officeDocument/2006/relationships/audio" Target="../media/media20.m4a"/><Relationship Id="rId16" Type="http://schemas.openxmlformats.org/officeDocument/2006/relationships/image" Target="../media/image12.jpeg"/><Relationship Id="rId1" Type="http://schemas.microsoft.com/office/2007/relationships/media" Target="../media/media20.m4a"/><Relationship Id="rId6" Type="http://schemas.openxmlformats.org/officeDocument/2006/relationships/image" Target="../media/image28.jpeg"/><Relationship Id="rId11" Type="http://schemas.openxmlformats.org/officeDocument/2006/relationships/image" Target="../media/image20.jpeg"/><Relationship Id="rId5" Type="http://schemas.openxmlformats.org/officeDocument/2006/relationships/image" Target="../media/image29.jpeg"/><Relationship Id="rId1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5.jpeg"/><Relationship Id="rId9" Type="http://schemas.openxmlformats.org/officeDocument/2006/relationships/image" Target="../media/image26.jpeg"/><Relationship Id="rId1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chart" Target="../charts/char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chart" Target="../charts/char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chart" Target="../charts/char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chart" Target="../charts/char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chart" Target="../charts/chart1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chart" Target="../charts/chart18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chart" Target="../charts/chart19.xml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chart" Target="../charts/chart20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chart" Target="../charts/chart21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chart" Target="../charts/chart24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chart" Target="../charts/chart25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chart" Target="../charts/chart26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chart" Target="../charts/chart27.xml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chart" Target="../charts/chart2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3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jpeg"/><Relationship Id="rId12" Type="http://schemas.openxmlformats.org/officeDocument/2006/relationships/image" Target="../media/image31.jpe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6.jpeg"/><Relationship Id="rId11" Type="http://schemas.openxmlformats.org/officeDocument/2006/relationships/image" Target="../media/image34.jpeg"/><Relationship Id="rId5" Type="http://schemas.openxmlformats.org/officeDocument/2006/relationships/image" Target="../media/image37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8.jpeg"/><Relationship Id="rId1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14348" y="1214422"/>
            <a:ext cx="7772400" cy="1470025"/>
          </a:xfrm>
        </p:spPr>
        <p:txBody>
          <a:bodyPr/>
          <a:lstStyle/>
          <a:p>
            <a:r>
              <a:rPr lang="hr-HR" dirty="0"/>
              <a:t>Živjeti s bojama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2786058"/>
            <a:ext cx="6400800" cy="2852742"/>
          </a:xfrm>
        </p:spPr>
        <p:txBody>
          <a:bodyPr>
            <a:normAutofit/>
          </a:bodyPr>
          <a:lstStyle/>
          <a:p>
            <a:endParaRPr lang="hr-HR" dirty="0"/>
          </a:p>
          <a:p>
            <a:pPr algn="l"/>
            <a:r>
              <a:rPr lang="hr-HR" dirty="0"/>
              <a:t>Područje: matematika</a:t>
            </a:r>
          </a:p>
          <a:p>
            <a:pPr algn="l"/>
            <a:r>
              <a:rPr lang="hr-HR" dirty="0"/>
              <a:t>Istražili i pripremili: učenici 6. </a:t>
            </a:r>
            <a:r>
              <a:rPr lang="hr-HR"/>
              <a:t>razreda</a:t>
            </a:r>
            <a:endParaRPr lang="hr-HR" dirty="0"/>
          </a:p>
          <a:p>
            <a:pPr algn="l"/>
            <a:r>
              <a:rPr lang="hr-HR" dirty="0"/>
              <a:t>OŠ Skrad</a:t>
            </a:r>
          </a:p>
          <a:p>
            <a:pPr algn="l"/>
            <a:r>
              <a:rPr lang="hr-HR" dirty="0"/>
              <a:t>Mentorica: Diana Cindrić</a:t>
            </a:r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47869699-99AC-4D1E-A8BE-729ED66A0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5"/>
    </mc:Choice>
    <mc:Fallback>
      <p:transition spd="slow" advTm="1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na hlačama učenica naše škole?</a:t>
            </a:r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sz="half" idx="1"/>
          </p:nvPr>
        </p:nvGraphicFramePr>
        <p:xfrm>
          <a:off x="500063" y="1928813"/>
          <a:ext cx="4038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Rezervirano mjesto sadržaja 5"/>
          <p:cNvGraphicFramePr>
            <a:graphicFrameLocks noGrp="1"/>
          </p:cNvGraphicFramePr>
          <p:nvPr>
            <p:ph sz="half" idx="2"/>
          </p:nvPr>
        </p:nvGraphicFramePr>
        <p:xfrm>
          <a:off x="4572000" y="1928813"/>
          <a:ext cx="4038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99FC2CDA-9F3E-46E1-BEBE-5F7EF9255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7"/>
    </mc:Choice>
    <mc:Fallback>
      <p:transition spd="slow" advTm="1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5" descr="20190219_09513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4871588">
            <a:off x="-9359" y="1666667"/>
            <a:ext cx="4475249" cy="2804345"/>
          </a:xfrm>
        </p:spPr>
      </p:pic>
      <p:pic>
        <p:nvPicPr>
          <p:cNvPr id="6" name="Rezervirano mjesto sadržaja 5" descr="20190219_095455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5687342">
            <a:off x="4163890" y="1144699"/>
            <a:ext cx="4598235" cy="3448676"/>
          </a:xfrm>
        </p:spPr>
      </p:pic>
      <p:pic>
        <p:nvPicPr>
          <p:cNvPr id="7" name="Rezervirano mjesto sadržaja 16" descr="20190219_0952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79048">
            <a:off x="2375051" y="2461197"/>
            <a:ext cx="4114992" cy="3086244"/>
          </a:xfrm>
          <a:prstGeom prst="rect">
            <a:avLst/>
          </a:prstGeom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494C356B-3B11-49AC-BADD-ACC2D6D84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9"/>
    </mc:Choice>
    <mc:Fallback>
      <p:transition spd="slow" advTm="4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na hlačama učenika naše škole?</a:t>
            </a:r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sz="half" idx="1"/>
          </p:nvPr>
        </p:nvGraphicFramePr>
        <p:xfrm>
          <a:off x="304800" y="1600200"/>
          <a:ext cx="4191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Rezervirano mjesto sadržaja 5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343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C6EBB79D-5EF5-4F06-AEA8-25A0C340E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7"/>
    </mc:Choice>
    <mc:Fallback>
      <p:transition spd="slow" advTm="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8" descr="20190219_09532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3946528">
            <a:off x="547108" y="1146453"/>
            <a:ext cx="4038600" cy="3028950"/>
          </a:xfrm>
        </p:spPr>
      </p:pic>
      <p:pic>
        <p:nvPicPr>
          <p:cNvPr id="17" name="Rezervirano mjesto sadržaja 9" descr="20190219_095359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6516659">
            <a:off x="3989479" y="1096852"/>
            <a:ext cx="4038600" cy="3028950"/>
          </a:xfrm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BA4E677E-2380-4FF5-8178-9CFF3ECDA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7"/>
    </mc:Choice>
    <mc:Fallback>
      <p:transition spd="slow" advTm="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na papučama učenica naše škole?</a:t>
            </a:r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sz="half" idx="1"/>
          </p:nvPr>
        </p:nvGraphicFramePr>
        <p:xfrm>
          <a:off x="428625" y="1928813"/>
          <a:ext cx="4038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Rezervirano mjesto sadržaja 5"/>
          <p:cNvGraphicFramePr>
            <a:graphicFrameLocks noGrp="1"/>
          </p:cNvGraphicFramePr>
          <p:nvPr>
            <p:ph sz="half" idx="2"/>
          </p:nvPr>
        </p:nvGraphicFramePr>
        <p:xfrm>
          <a:off x="4572000" y="1857375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3FE006BB-01CB-4CA0-B878-864597E31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20"/>
    </mc:Choice>
    <mc:Fallback>
      <p:transition spd="slow" advTm="1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8" descr="20190219_095216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3470593">
            <a:off x="337595" y="1001115"/>
            <a:ext cx="4038600" cy="3028950"/>
          </a:xfrm>
        </p:spPr>
      </p:pic>
      <p:pic>
        <p:nvPicPr>
          <p:cNvPr id="6" name="Rezervirano mjesto sadržaja 5" descr="20190219_100005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1196069">
            <a:off x="4000496" y="642918"/>
            <a:ext cx="4038600" cy="3028950"/>
          </a:xfrm>
        </p:spPr>
      </p:pic>
      <p:pic>
        <p:nvPicPr>
          <p:cNvPr id="7" name="Rezervirano mjesto sadržaja 5" descr="20190219_0955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3357562"/>
            <a:ext cx="4038600" cy="3028950"/>
          </a:xfrm>
          <a:prstGeom prst="rect">
            <a:avLst/>
          </a:prstGeom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225C8CF7-38C3-432D-8322-C9543F6E2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1"/>
    </mc:Choice>
    <mc:Fallback>
      <p:transition spd="slow" advTm="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14" descr="20190219_09524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20064756">
            <a:off x="851580" y="1416278"/>
            <a:ext cx="4038600" cy="3028950"/>
          </a:xfrm>
        </p:spPr>
      </p:pic>
      <p:pic>
        <p:nvPicPr>
          <p:cNvPr id="23" name="Rezervirano mjesto sadržaja 22" descr="20190219_10012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1037952">
            <a:off x="3994900" y="1728707"/>
            <a:ext cx="4038600" cy="3028950"/>
          </a:xfrm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2121FCDE-CD1A-4E73-909C-C4C042AE7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6"/>
    </mc:Choice>
    <mc:Fallback>
      <p:transition spd="slow" advTm="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adržaja 5" descr="20190305_09531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20628166">
            <a:off x="809847" y="1267863"/>
            <a:ext cx="4038600" cy="3028950"/>
          </a:xfrm>
        </p:spPr>
      </p:pic>
      <p:pic>
        <p:nvPicPr>
          <p:cNvPr id="10" name="Rezervirano mjesto sadržaja 9" descr="20190305_095334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1586640">
            <a:off x="4315071" y="1721509"/>
            <a:ext cx="4038600" cy="3028950"/>
          </a:xfrm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C3E74D7C-2E81-4A3A-99CA-416EE30B3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0"/>
    </mc:Choice>
    <mc:Fallback>
      <p:transition spd="slow" advTm="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na papučama učenika naše škole?</a:t>
            </a:r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sz="half" idx="1"/>
          </p:nvPr>
        </p:nvGraphicFramePr>
        <p:xfrm>
          <a:off x="304800" y="1600200"/>
          <a:ext cx="4191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Rezervirano mjesto sadržaja 5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343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F7DEA637-708E-4891-863A-EAF462E0C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2"/>
    </mc:Choice>
    <mc:Fallback>
      <p:transition spd="slow" advTm="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5" descr="20190219_095346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20637883">
            <a:off x="696933" y="998906"/>
            <a:ext cx="4038600" cy="3028950"/>
          </a:xfrm>
        </p:spPr>
      </p:pic>
      <p:pic>
        <p:nvPicPr>
          <p:cNvPr id="10" name="Rezervirano mjesto sadržaja 12" descr="20190308_10023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2000591">
            <a:off x="4286248" y="857232"/>
            <a:ext cx="4038600" cy="3028950"/>
          </a:xfrm>
        </p:spPr>
      </p:pic>
      <p:pic>
        <p:nvPicPr>
          <p:cNvPr id="11" name="Rezervirano mjesto sadržaja 11" descr="20190219_0954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3143248"/>
            <a:ext cx="4038600" cy="3028950"/>
          </a:xfrm>
          <a:prstGeom prst="rect">
            <a:avLst/>
          </a:prstGeom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4AE356AF-F850-4CEE-9476-D8F432DD2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4"/>
    </mc:Choice>
    <mc:Fallback>
      <p:transition spd="slow" advTm="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1 :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hr-HR" dirty="0"/>
              <a:t> - uočavati koje su boje zastupljene na vestama, hlačama i papučama  učenica i učenika  naše škole</a:t>
            </a:r>
          </a:p>
          <a:p>
            <a:pPr>
              <a:buNone/>
            </a:pPr>
            <a:r>
              <a:rPr lang="hr-HR" dirty="0"/>
              <a:t>-   Uočiti koja je boja najmanje, a koja najviše zastupljena među vestama, hlačama i papučama djevojčica, odnosno dječaka</a:t>
            </a:r>
          </a:p>
          <a:p>
            <a:pPr>
              <a:buNone/>
            </a:pP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hr-HR" dirty="0"/>
              <a:t>Tablicom, stupčastim i kružnim dijagramom prikazati podatke o bojama prikupljenim uočavanjem te udio pojedine boje među svim uočenim  bojama </a:t>
            </a:r>
          </a:p>
          <a:p>
            <a:r>
              <a:rPr lang="hr-HR" dirty="0"/>
              <a:t>Zaključiti koje boje je pretežno  odjeća koju nose djevojčice, a koje boje na svojoj odjeći najviše vole dječaci</a:t>
            </a:r>
          </a:p>
          <a:p>
            <a:endParaRPr lang="hr-HR" dirty="0"/>
          </a:p>
        </p:txBody>
      </p:sp>
      <p:pic>
        <p:nvPicPr>
          <p:cNvPr id="5" name="Audiozapis 4">
            <a:hlinkClick r:id="" action="ppaction://media"/>
            <a:extLst>
              <a:ext uri="{FF2B5EF4-FFF2-40B4-BE49-F238E27FC236}">
                <a16:creationId xmlns:a16="http://schemas.microsoft.com/office/drawing/2014/main" id="{A43BB64D-81B7-4188-AD58-B5C86E11F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40"/>
    </mc:Choice>
    <mc:Fallback>
      <p:transition spd="slow" advTm="3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57158" y="214290"/>
            <a:ext cx="5572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6000" dirty="0"/>
              <a:t>Zaključak:</a:t>
            </a:r>
          </a:p>
        </p:txBody>
      </p:sp>
      <p:pic>
        <p:nvPicPr>
          <p:cNvPr id="3" name="Rezervirano mjesto sadržaja 6" descr="20190219_1002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394027">
            <a:off x="6220117" y="746323"/>
            <a:ext cx="2519452" cy="1889589"/>
          </a:xfrm>
          <a:prstGeom prst="rect">
            <a:avLst/>
          </a:prstGeom>
        </p:spPr>
      </p:pic>
      <p:pic>
        <p:nvPicPr>
          <p:cNvPr id="4" name="Rezervirano mjesto sadržaja 12" descr="20190308_1002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00591">
            <a:off x="5745373" y="1758487"/>
            <a:ext cx="2553116" cy="1914837"/>
          </a:xfrm>
          <a:prstGeom prst="rect">
            <a:avLst/>
          </a:prstGeom>
        </p:spPr>
      </p:pic>
      <p:pic>
        <p:nvPicPr>
          <p:cNvPr id="5" name="Rezervirano mjesto sadržaja 5" descr="20190219_0953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637883">
            <a:off x="481234" y="1787231"/>
            <a:ext cx="2323896" cy="1742922"/>
          </a:xfrm>
          <a:prstGeom prst="rect">
            <a:avLst/>
          </a:prstGeom>
        </p:spPr>
      </p:pic>
      <p:pic>
        <p:nvPicPr>
          <p:cNvPr id="6" name="Rezervirano mjesto sadržaja 22" descr="20190219_1001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37952">
            <a:off x="6216340" y="3819875"/>
            <a:ext cx="2425166" cy="1818875"/>
          </a:xfrm>
          <a:prstGeom prst="rect">
            <a:avLst/>
          </a:prstGeom>
        </p:spPr>
      </p:pic>
      <p:pic>
        <p:nvPicPr>
          <p:cNvPr id="7" name="Rezervirano mjesto sadržaja 19" descr="20190219_1000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14942" y="3000372"/>
            <a:ext cx="2038336" cy="1528752"/>
          </a:xfrm>
          <a:prstGeom prst="rect">
            <a:avLst/>
          </a:prstGeom>
        </p:spPr>
      </p:pic>
      <p:pic>
        <p:nvPicPr>
          <p:cNvPr id="8" name="Rezervirano mjesto sadržaja 5" descr="20190305_0953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628166">
            <a:off x="185121" y="3129610"/>
            <a:ext cx="2184124" cy="1638093"/>
          </a:xfrm>
          <a:prstGeom prst="rect">
            <a:avLst/>
          </a:prstGeom>
        </p:spPr>
      </p:pic>
      <p:pic>
        <p:nvPicPr>
          <p:cNvPr id="9" name="Rezervirano mjesto sadržaja 8" descr="20190219_09521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470593">
            <a:off x="1536288" y="3459739"/>
            <a:ext cx="2141323" cy="1605992"/>
          </a:xfrm>
          <a:prstGeom prst="rect">
            <a:avLst/>
          </a:prstGeom>
        </p:spPr>
      </p:pic>
      <p:pic>
        <p:nvPicPr>
          <p:cNvPr id="10" name="Rezervirano mjesto sadržaja 9" descr="20190219_09535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6516659">
            <a:off x="4385039" y="4757240"/>
            <a:ext cx="1828319" cy="1371239"/>
          </a:xfrm>
          <a:prstGeom prst="rect">
            <a:avLst/>
          </a:prstGeom>
        </p:spPr>
      </p:pic>
      <p:pic>
        <p:nvPicPr>
          <p:cNvPr id="11" name="Rezervirano mjesto sadržaja 8" descr="20190219_09532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3946528">
            <a:off x="2462167" y="4165178"/>
            <a:ext cx="2222216" cy="1666662"/>
          </a:xfrm>
          <a:prstGeom prst="rect">
            <a:avLst/>
          </a:prstGeom>
        </p:spPr>
      </p:pic>
      <p:pic>
        <p:nvPicPr>
          <p:cNvPr id="12" name="Rezervirano mjesto sadržaja 5" descr="20190219_09545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5687342">
            <a:off x="911316" y="4650535"/>
            <a:ext cx="1894652" cy="1420989"/>
          </a:xfrm>
          <a:prstGeom prst="rect">
            <a:avLst/>
          </a:prstGeom>
        </p:spPr>
      </p:pic>
      <p:pic>
        <p:nvPicPr>
          <p:cNvPr id="13" name="Rezervirano mjesto sadržaja 16" descr="20190219_09520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5879048">
            <a:off x="3948790" y="1572792"/>
            <a:ext cx="2080644" cy="1560483"/>
          </a:xfrm>
          <a:prstGeom prst="rect">
            <a:avLst/>
          </a:prstGeom>
        </p:spPr>
      </p:pic>
      <p:pic>
        <p:nvPicPr>
          <p:cNvPr id="14" name="Rezervirano mjesto sadržaja 5" descr="20190219_095135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4871588">
            <a:off x="3179249" y="3145102"/>
            <a:ext cx="2194111" cy="1374906"/>
          </a:xfrm>
          <a:prstGeom prst="rect">
            <a:avLst/>
          </a:prstGeom>
        </p:spPr>
      </p:pic>
      <p:pic>
        <p:nvPicPr>
          <p:cNvPr id="15" name="Rezervirano mjesto sadržaja 19" descr="20190305_094954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3752574">
            <a:off x="5035513" y="405776"/>
            <a:ext cx="1679633" cy="1259725"/>
          </a:xfrm>
          <a:prstGeom prst="rect">
            <a:avLst/>
          </a:prstGeom>
        </p:spPr>
      </p:pic>
      <p:pic>
        <p:nvPicPr>
          <p:cNvPr id="16" name="Rezervirano mjesto sadržaja 10" descr="20190219_095443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7303517">
            <a:off x="6361079" y="5079556"/>
            <a:ext cx="1782933" cy="1337200"/>
          </a:xfrm>
          <a:prstGeom prst="rect">
            <a:avLst/>
          </a:prstGeom>
        </p:spPr>
      </p:pic>
      <p:pic>
        <p:nvPicPr>
          <p:cNvPr id="17" name="Audiozapis 16">
            <a:hlinkClick r:id="" action="ppaction://media"/>
            <a:extLst>
              <a:ext uri="{FF2B5EF4-FFF2-40B4-BE49-F238E27FC236}">
                <a16:creationId xmlns:a16="http://schemas.microsoft.com/office/drawing/2014/main" id="{6CDD78EC-36E1-4EBA-9405-1A90C6F41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9"/>
    </mc:Choice>
    <mc:Fallback>
      <p:transition spd="slow" advTm="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djevojčice najviše vole nositi sivu i crnu boju na svojoj odjeći i obući</a:t>
            </a:r>
          </a:p>
        </p:txBody>
      </p:sp>
      <p:graphicFrame>
        <p:nvGraphicFramePr>
          <p:cNvPr id="7" name="Rezervirano mjesto sadržaja 6"/>
          <p:cNvGraphicFramePr>
            <a:graphicFrameLocks noGrp="1"/>
          </p:cNvGraphicFramePr>
          <p:nvPr>
            <p:ph sz="half" idx="1"/>
          </p:nvPr>
        </p:nvGraphicFramePr>
        <p:xfrm>
          <a:off x="304800" y="1600200"/>
          <a:ext cx="7553348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56B18CB0-96BA-4A90-BA76-599CB5026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0"/>
    </mc:Choice>
    <mc:Fallback>
      <p:transition spd="slow" advTm="8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djevojčice najviše vole nositi sivu i crnu boju na svojoj odjeći i obući</a:t>
            </a:r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sz="half" idx="1"/>
          </p:nvPr>
        </p:nvGraphicFramePr>
        <p:xfrm>
          <a:off x="1142976" y="1500174"/>
          <a:ext cx="6553216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DA9C8EF0-0833-4769-AAAE-B1B21B8A2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9"/>
    </mc:Choice>
    <mc:Fallback>
      <p:transition spd="slow" advTm="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dječacima se najviše sviđa biti obučen u crnu i  plavu boju</a:t>
            </a:r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sz="half" idx="1"/>
          </p:nvPr>
        </p:nvGraphicFramePr>
        <p:xfrm>
          <a:off x="304800" y="1600200"/>
          <a:ext cx="78391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749B9860-A90A-4681-A92A-1B5EA7A9F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8"/>
    </mc:Choice>
    <mc:Fallback>
      <p:transition spd="slow" advTm="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dječacima se najviše sviđa biti obučen u crnu i plavu boju</a:t>
            </a:r>
          </a:p>
        </p:txBody>
      </p:sp>
      <p:graphicFrame>
        <p:nvGraphicFramePr>
          <p:cNvPr id="3" name="Grafikon 2"/>
          <p:cNvGraphicFramePr/>
          <p:nvPr/>
        </p:nvGraphicFramePr>
        <p:xfrm>
          <a:off x="1285852" y="1500174"/>
          <a:ext cx="6143668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06DD8023-7E65-40CC-82C3-44AA07D4A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8"/>
    </mc:Choice>
    <mc:Fallback>
      <p:transition spd="slow" advTm="3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 2: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uočavati koje su boje, po danima, od ponedjeljka do petka tijekom dva tjedna, zastupljene  u obrocima koje jedemo za vrijeme marende </a:t>
            </a:r>
          </a:p>
          <a:p>
            <a:r>
              <a:rPr lang="hr-HR" dirty="0"/>
              <a:t>Uočiti koja je boja najmanje, a koja najviše zastupljena u našim obrocima</a:t>
            </a:r>
          </a:p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3438" y="1714488"/>
            <a:ext cx="4038600" cy="3686187"/>
          </a:xfrm>
        </p:spPr>
        <p:txBody>
          <a:bodyPr>
            <a:normAutofit lnSpcReduction="10000"/>
          </a:bodyPr>
          <a:lstStyle/>
          <a:p>
            <a:r>
              <a:rPr lang="hr-HR" dirty="0"/>
              <a:t>Tablicom i stupčastim dijagramom prikazati podatke o bojama prikupljenim uočavanjem  te udio pojedine boje među svim uočenim  bojama koje prožimaju naše školske obroke </a:t>
            </a:r>
          </a:p>
          <a:p>
            <a:endParaRPr lang="hr-HR" dirty="0"/>
          </a:p>
        </p:txBody>
      </p:sp>
      <p:pic>
        <p:nvPicPr>
          <p:cNvPr id="5" name="Audiozapis 4">
            <a:hlinkClick r:id="" action="ppaction://media"/>
            <a:extLst>
              <a:ext uri="{FF2B5EF4-FFF2-40B4-BE49-F238E27FC236}">
                <a16:creationId xmlns:a16="http://schemas.microsoft.com/office/drawing/2014/main" id="{EE8A58F1-A172-4ECA-B018-5F56ACA44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54"/>
    </mc:Choice>
    <mc:Fallback>
      <p:transition spd="slow" advTm="2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u obrocima učenika naše škole?</a:t>
            </a:r>
          </a:p>
        </p:txBody>
      </p:sp>
      <p:pic>
        <p:nvPicPr>
          <p:cNvPr id="7" name="Rezervirano mjesto sadržaja 6" descr="20190218_11492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71472" y="2857496"/>
            <a:ext cx="3849484" cy="2887113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00034" y="1428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Ponedjeljak – pecivo, sir, </a:t>
            </a:r>
            <a:r>
              <a:rPr kumimoji="0" lang="hr-H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parizer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Rezervirano mjesto sadržaja 8"/>
          <p:cNvGraphicFramePr>
            <a:graphicFrameLocks noGrp="1"/>
          </p:cNvGraphicFramePr>
          <p:nvPr>
            <p:ph sz="half" idx="2"/>
          </p:nvPr>
        </p:nvGraphicFramePr>
        <p:xfrm>
          <a:off x="4648200" y="2357430"/>
          <a:ext cx="4343400" cy="3967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054D9F8E-2D5D-4B74-B60C-B91EC50DD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1"/>
    </mc:Choice>
    <mc:Fallback>
      <p:transition spd="slow" advTm="1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u obrocima učenika naše škole?</a:t>
            </a:r>
          </a:p>
        </p:txBody>
      </p:sp>
      <p:pic>
        <p:nvPicPr>
          <p:cNvPr id="7" name="Rezervirano mjesto sadržaja 6" descr="20190219_103248_00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57158" y="2786058"/>
            <a:ext cx="4039985" cy="3029989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00034" y="1428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Utorak – rižoto sa </a:t>
            </a:r>
            <a:r>
              <a:rPr lang="hr-HR" sz="4400" dirty="0">
                <a:latin typeface="+mj-lt"/>
                <a:ea typeface="+mj-ea"/>
                <a:cs typeface="+mj-cs"/>
              </a:rPr>
              <a:t>svinje</a:t>
            </a:r>
            <a:r>
              <a:rPr kumimoji="0" lang="hr-H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tinom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Rezervirano mjesto sadržaja 10"/>
          <p:cNvGraphicFramePr>
            <a:graphicFrameLocks noGrp="1"/>
          </p:cNvGraphicFramePr>
          <p:nvPr>
            <p:ph sz="half" idx="2"/>
          </p:nvPr>
        </p:nvGraphicFramePr>
        <p:xfrm>
          <a:off x="4648200" y="2571744"/>
          <a:ext cx="4343400" cy="375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8DE32850-7CAD-4072-8E1C-795E566A7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0"/>
    </mc:Choice>
    <mc:Fallback>
      <p:transition spd="slow" advTm="1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u obrocima učenika naše škole?</a:t>
            </a:r>
          </a:p>
        </p:txBody>
      </p:sp>
      <p:pic>
        <p:nvPicPr>
          <p:cNvPr id="9" name="Rezervirano mjesto sadržaja 8" descr="20190220_102857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357158" y="2714620"/>
            <a:ext cx="4039985" cy="3029989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00034" y="1428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Srijeda – kruh, pašteta, čaj, puding</a:t>
            </a:r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sz="half" idx="2"/>
          </p:nvPr>
        </p:nvGraphicFramePr>
        <p:xfrm>
          <a:off x="4714875" y="2643188"/>
          <a:ext cx="4038600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6E4932D8-32DC-4A2D-9240-B9D5DA22B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6"/>
    </mc:Choice>
    <mc:Fallback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u obrocima učenika naše škole?</a:t>
            </a:r>
          </a:p>
        </p:txBody>
      </p:sp>
      <p:pic>
        <p:nvPicPr>
          <p:cNvPr id="7" name="Rezervirano mjesto sadržaja 6" descr="20190221_10302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57158" y="2857496"/>
            <a:ext cx="4039985" cy="3029989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00034" y="1428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Četvrtak – kiselo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zelje sa svinjetinom(</a:t>
            </a:r>
            <a:r>
              <a:rPr kumimoji="0" lang="hr-H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sekeli</a:t>
            </a: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gulaš)</a:t>
            </a:r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sz="half" idx="2"/>
          </p:nvPr>
        </p:nvGraphicFramePr>
        <p:xfrm>
          <a:off x="4714875" y="2643188"/>
          <a:ext cx="4038600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EC32965F-D841-4CA3-A00D-C96EDCF52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2"/>
    </mc:Choice>
    <mc:Fallback>
      <p:transition spd="slow" advTm="10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na vestama učenica naše škole?</a:t>
            </a:r>
          </a:p>
        </p:txBody>
      </p:sp>
      <p:graphicFrame>
        <p:nvGraphicFramePr>
          <p:cNvPr id="7" name="Rezervirano mjesto sadržaja 6"/>
          <p:cNvGraphicFramePr>
            <a:graphicFrameLocks noGrp="1"/>
          </p:cNvGraphicFramePr>
          <p:nvPr>
            <p:ph sz="half" idx="1"/>
          </p:nvPr>
        </p:nvGraphicFramePr>
        <p:xfrm>
          <a:off x="304800" y="1600200"/>
          <a:ext cx="4191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Rezervirano mjesto sadržaja 7"/>
          <p:cNvGraphicFramePr>
            <a:graphicFrameLocks noGrp="1"/>
          </p:cNvGraphicFramePr>
          <p:nvPr>
            <p:ph sz="half" idx="2"/>
          </p:nvPr>
        </p:nvGraphicFramePr>
        <p:xfrm>
          <a:off x="4643438" y="1928813"/>
          <a:ext cx="4038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7EEDB68F-5419-48C4-931A-1969AFF9E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2"/>
    </mc:Choice>
    <mc:Fallback>
      <p:transition spd="slow" advTm="1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u obrocima učenika naše škole?</a:t>
            </a:r>
          </a:p>
        </p:txBody>
      </p:sp>
      <p:pic>
        <p:nvPicPr>
          <p:cNvPr id="9" name="Rezervirano mjesto sadržaja 8" descr="20190222_10290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57158" y="2857496"/>
            <a:ext cx="4039985" cy="3029989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00034" y="1428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Petak – </a:t>
            </a:r>
            <a:r>
              <a:rPr kumimoji="0" lang="hr-H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kroasana</a:t>
            </a: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 čokoladom, kakao</a:t>
            </a:r>
          </a:p>
        </p:txBody>
      </p:sp>
      <p:graphicFrame>
        <p:nvGraphicFramePr>
          <p:cNvPr id="8" name="Rezervirano mjesto sadržaja 7"/>
          <p:cNvGraphicFramePr>
            <a:graphicFrameLocks noGrp="1"/>
          </p:cNvGraphicFramePr>
          <p:nvPr>
            <p:ph sz="half" idx="2"/>
          </p:nvPr>
        </p:nvGraphicFramePr>
        <p:xfrm>
          <a:off x="4648200" y="2571744"/>
          <a:ext cx="4343400" cy="375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D55050EB-B6A3-4496-A117-E0D86A4DF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0"/>
    </mc:Choice>
    <mc:Fallback>
      <p:transition spd="slow" advTm="1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u obrocima učenika naše škole?</a:t>
            </a:r>
          </a:p>
        </p:txBody>
      </p:sp>
      <p:pic>
        <p:nvPicPr>
          <p:cNvPr id="10" name="Rezervirano mjesto sadržaja 9" descr="20190301_10270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28597" y="2786058"/>
            <a:ext cx="3783364" cy="3029989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00034" y="1428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Ponedjeljak – </a:t>
            </a:r>
            <a:r>
              <a:rPr kumimoji="0" lang="hr-HR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pizza</a:t>
            </a: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sok od naranče</a:t>
            </a:r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92969187"/>
              </p:ext>
            </p:extLst>
          </p:nvPr>
        </p:nvGraphicFramePr>
        <p:xfrm>
          <a:off x="4714875" y="2643188"/>
          <a:ext cx="4038600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ikon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869378"/>
              </p:ext>
            </p:extLst>
          </p:nvPr>
        </p:nvGraphicFramePr>
        <p:xfrm>
          <a:off x="4632981" y="2841269"/>
          <a:ext cx="3773590" cy="346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kstniOkvir 2"/>
          <p:cNvSpPr txBox="1"/>
          <p:nvPr/>
        </p:nvSpPr>
        <p:spPr>
          <a:xfrm>
            <a:off x="5220072" y="247193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Udio boje - ponedjeljak</a:t>
            </a:r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E4883D61-68A7-4174-99B7-FEA61339F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4"/>
    </mc:Choice>
    <mc:Fallback>
      <p:transition spd="slow" advTm="1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u obrocima učenika naše škole?</a:t>
            </a:r>
          </a:p>
        </p:txBody>
      </p:sp>
      <p:pic>
        <p:nvPicPr>
          <p:cNvPr id="10" name="Rezervirano mjesto sadržaja 9" descr="20190305_10313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28596" y="2714620"/>
            <a:ext cx="4039985" cy="3029989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00034" y="1428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Utorak – krafna, čaj </a:t>
            </a:r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sz="half" idx="2"/>
          </p:nvPr>
        </p:nvGraphicFramePr>
        <p:xfrm>
          <a:off x="4714876" y="2571744"/>
          <a:ext cx="4038600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BDAD2A56-CBE1-4E8E-B40E-4C57D1CAA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40"/>
    </mc:Choice>
    <mc:Fallback>
      <p:transition spd="slow" advTm="1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u obrocima učenika naše škole?</a:t>
            </a:r>
          </a:p>
        </p:txBody>
      </p:sp>
      <p:pic>
        <p:nvPicPr>
          <p:cNvPr id="10" name="Rezervirano mjesto sadržaja 9" descr="20190312_10290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00034" y="2857496"/>
            <a:ext cx="4039985" cy="3029989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00034" y="1428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Srijeda– kaša, grah, svinjetina</a:t>
            </a:r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57492484"/>
              </p:ext>
            </p:extLst>
          </p:nvPr>
        </p:nvGraphicFramePr>
        <p:xfrm>
          <a:off x="4714875" y="2643188"/>
          <a:ext cx="4038600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A566ECD8-969B-4C5C-860E-E239A3E95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52"/>
    </mc:Choice>
    <mc:Fallback>
      <p:transition spd="slow" advTm="1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u obrocima učenika naše škole?</a:t>
            </a:r>
          </a:p>
        </p:txBody>
      </p:sp>
      <p:pic>
        <p:nvPicPr>
          <p:cNvPr id="10" name="Rezervirano mjesto sadržaja 9" descr="20190308_10290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28596" y="2857496"/>
            <a:ext cx="4039985" cy="3029989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00034" y="1428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Četvrtak – čokoladne pahuljice, mlijeko</a:t>
            </a:r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sz="half" idx="2"/>
          </p:nvPr>
        </p:nvGraphicFramePr>
        <p:xfrm>
          <a:off x="4714875" y="2643188"/>
          <a:ext cx="4038600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046FB884-0D5B-4C9F-93B4-D1AA14B3B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2"/>
    </mc:Choice>
    <mc:Fallback>
      <p:transition spd="slow" advTm="1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u obrocima učenika naše škole?</a:t>
            </a:r>
          </a:p>
        </p:txBody>
      </p:sp>
      <p:pic>
        <p:nvPicPr>
          <p:cNvPr id="12" name="Rezervirano mjesto sadržaja 11" descr="20190306_102803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28596" y="2714620"/>
            <a:ext cx="4039985" cy="3029989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00034" y="1428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Petak – špinat, riblji štapići</a:t>
            </a:r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02528687"/>
              </p:ext>
            </p:extLst>
          </p:nvPr>
        </p:nvGraphicFramePr>
        <p:xfrm>
          <a:off x="4714875" y="2643188"/>
          <a:ext cx="4038600" cy="37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1AE7703D-9299-46F2-A786-3965F10E6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6"/>
    </mc:Choice>
    <mc:Fallback>
      <p:transition spd="slow" advTm="16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Zaključak: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85720" y="1857364"/>
            <a:ext cx="3695696" cy="3400436"/>
          </a:xfrm>
        </p:spPr>
        <p:txBody>
          <a:bodyPr>
            <a:normAutofit fontScale="85000" lnSpcReduction="20000"/>
          </a:bodyPr>
          <a:lstStyle/>
          <a:p>
            <a:r>
              <a:rPr lang="hr-HR" sz="3200" b="1" dirty="0"/>
              <a:t>Najviše zastupljene boje u našim obrocima tijekom dva tjedna praćenja su smeđa i bijela, slijede roza, žuta i zelena, a najmanje zastupljene su crvena i narančasta  boja </a:t>
            </a:r>
          </a:p>
        </p:txBody>
      </p:sp>
      <p:graphicFrame>
        <p:nvGraphicFramePr>
          <p:cNvPr id="7" name="Grafikon 6"/>
          <p:cNvGraphicFramePr/>
          <p:nvPr/>
        </p:nvGraphicFramePr>
        <p:xfrm>
          <a:off x="4357686" y="1428736"/>
          <a:ext cx="4179580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AAC0656C-375E-4EE7-A1EC-2F40C28DB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6"/>
    </mc:Choice>
    <mc:Fallback>
      <p:transition spd="slow" advTm="14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zervirano mjesto sadržaja 8" descr="20190222_10290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857884" y="4929198"/>
            <a:ext cx="2277880" cy="1708410"/>
          </a:xfrm>
        </p:spPr>
      </p:pic>
      <p:pic>
        <p:nvPicPr>
          <p:cNvPr id="10" name="Rezervirano mjesto sadržaja 9" descr="20190305_103137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6500826" y="3714752"/>
            <a:ext cx="2420724" cy="1815543"/>
          </a:xfrm>
        </p:spPr>
      </p:pic>
      <p:pic>
        <p:nvPicPr>
          <p:cNvPr id="11" name="Rezervirano mjesto sadržaja 9" descr="20190301_102704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500034" y="3857628"/>
            <a:ext cx="2143140" cy="1607355"/>
          </a:xfrm>
        </p:spPr>
      </p:pic>
      <p:sp>
        <p:nvSpPr>
          <p:cNvPr id="5" name="Naslov 1"/>
          <p:cNvSpPr txBox="1">
            <a:spLocks noGrp="1"/>
          </p:cNvSpPr>
          <p:nvPr>
            <p:ph type="title"/>
          </p:nvPr>
        </p:nvSpPr>
        <p:spPr>
          <a:xfrm>
            <a:off x="142844" y="428604"/>
            <a:ext cx="8686800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Dakle: obroci u našoj školskoj kuhinji sadrže najviše smeđe,</a:t>
            </a:r>
            <a:r>
              <a:rPr kumimoji="0" lang="hr-HR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najmanje narančaste boje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8" descr="20190220_102857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500034" y="1714488"/>
            <a:ext cx="2643206" cy="1982405"/>
          </a:xfrm>
        </p:spPr>
      </p:pic>
      <p:pic>
        <p:nvPicPr>
          <p:cNvPr id="8" name="Rezervirano mjesto sadržaja 9" descr="20190308_102904.jpg"/>
          <p:cNvPicPr>
            <a:picLocks noGrp="1" noChangeAspect="1"/>
          </p:cNvPicPr>
          <p:nvPr>
            <p:ph sz="half" idx="1"/>
          </p:nvPr>
        </p:nvPicPr>
        <p:blipFill>
          <a:blip r:embed="rId8" cstate="print"/>
          <a:stretch>
            <a:fillRect/>
          </a:stretch>
        </p:blipFill>
        <p:spPr>
          <a:xfrm>
            <a:off x="3786182" y="1714488"/>
            <a:ext cx="2968415" cy="2226311"/>
          </a:xfrm>
        </p:spPr>
      </p:pic>
      <p:pic>
        <p:nvPicPr>
          <p:cNvPr id="7" name="Rezervirano mjesto sadržaja 9" descr="20190312_102900.jpg"/>
          <p:cNvPicPr>
            <a:picLocks noGrp="1" noChangeAspect="1"/>
          </p:cNvPicPr>
          <p:nvPr>
            <p:ph sz="half" idx="1"/>
          </p:nvPr>
        </p:nvPicPr>
        <p:blipFill>
          <a:blip r:embed="rId9" cstate="print"/>
          <a:stretch>
            <a:fillRect/>
          </a:stretch>
        </p:blipFill>
        <p:spPr>
          <a:xfrm>
            <a:off x="2214546" y="2428868"/>
            <a:ext cx="2643206" cy="1982404"/>
          </a:xfrm>
        </p:spPr>
      </p:pic>
      <p:pic>
        <p:nvPicPr>
          <p:cNvPr id="9" name="Rezervirano mjesto sadržaja 11" descr="20190306_102803.jpg"/>
          <p:cNvPicPr>
            <a:picLocks noGrp="1" noChangeAspect="1"/>
          </p:cNvPicPr>
          <p:nvPr>
            <p:ph sz="half" idx="1"/>
          </p:nvPr>
        </p:nvPicPr>
        <p:blipFill>
          <a:blip r:embed="rId10" cstate="print"/>
          <a:stretch>
            <a:fillRect/>
          </a:stretch>
        </p:blipFill>
        <p:spPr>
          <a:xfrm>
            <a:off x="5929322" y="2143116"/>
            <a:ext cx="2801726" cy="2101295"/>
          </a:xfrm>
        </p:spPr>
      </p:pic>
      <p:pic>
        <p:nvPicPr>
          <p:cNvPr id="12" name="Rezervirano mjesto sadržaja 6" descr="20190221_103029.jpg"/>
          <p:cNvPicPr>
            <a:picLocks noGrp="1" noChangeAspect="1"/>
          </p:cNvPicPr>
          <p:nvPr>
            <p:ph sz="half" idx="1"/>
          </p:nvPr>
        </p:nvPicPr>
        <p:blipFill>
          <a:blip r:embed="rId11" cstate="print"/>
          <a:stretch>
            <a:fillRect/>
          </a:stretch>
        </p:blipFill>
        <p:spPr>
          <a:xfrm>
            <a:off x="4000496" y="3786190"/>
            <a:ext cx="2325473" cy="1744105"/>
          </a:xfrm>
        </p:spPr>
      </p:pic>
      <p:pic>
        <p:nvPicPr>
          <p:cNvPr id="14" name="Rezervirano mjesto sadržaja 6" descr="20190218_114929.jpg"/>
          <p:cNvPicPr>
            <a:picLocks noGrp="1" noChangeAspect="1"/>
          </p:cNvPicPr>
          <p:nvPr>
            <p:ph sz="half" idx="1"/>
          </p:nvPr>
        </p:nvPicPr>
        <p:blipFill>
          <a:blip r:embed="rId12" cstate="print"/>
          <a:stretch>
            <a:fillRect/>
          </a:stretch>
        </p:blipFill>
        <p:spPr>
          <a:xfrm>
            <a:off x="1428728" y="4572008"/>
            <a:ext cx="2206410" cy="1654808"/>
          </a:xfrm>
        </p:spPr>
      </p:pic>
      <p:pic>
        <p:nvPicPr>
          <p:cNvPr id="13" name="Rezervirano mjesto sadržaja 6" descr="20190219_103248_001.jpg"/>
          <p:cNvPicPr>
            <a:picLocks noGrp="1" noChangeAspect="1"/>
          </p:cNvPicPr>
          <p:nvPr>
            <p:ph sz="half" idx="1"/>
          </p:nvPr>
        </p:nvPicPr>
        <p:blipFill>
          <a:blip r:embed="rId13" cstate="print"/>
          <a:stretch>
            <a:fillRect/>
          </a:stretch>
        </p:blipFill>
        <p:spPr>
          <a:xfrm>
            <a:off x="2714612" y="4857760"/>
            <a:ext cx="2214578" cy="1660933"/>
          </a:xfrm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235F94C3-5899-4975-B4F2-802579BF9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3"/>
    </mc:Choice>
    <mc:Fallback>
      <p:transition spd="slow" advTm="1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28860" y="3143248"/>
            <a:ext cx="6143668" cy="841248"/>
          </a:xfrm>
        </p:spPr>
        <p:txBody>
          <a:bodyPr/>
          <a:lstStyle/>
          <a:p>
            <a:r>
              <a:rPr lang="hr-HR" dirty="0"/>
              <a:t>Hvala na pažnji!</a:t>
            </a:r>
          </a:p>
        </p:txBody>
      </p:sp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0514FF65-0190-4CB9-8661-9A3609558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2"/>
    </mc:Choice>
    <mc:Fallback>
      <p:transition spd="slow" advTm="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20190219_095126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20321815">
            <a:off x="548946" y="1563979"/>
            <a:ext cx="5021882" cy="3766412"/>
          </a:xfrm>
        </p:spPr>
      </p:pic>
      <p:pic>
        <p:nvPicPr>
          <p:cNvPr id="19" name="Rezervirano mjesto sadržaja 6" descr="20190219_1002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394027">
            <a:off x="3796450" y="1865782"/>
            <a:ext cx="5130487" cy="3847866"/>
          </a:xfrm>
          <a:prstGeom prst="rect">
            <a:avLst/>
          </a:prstGeom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4946F727-8CD2-4936-9C42-5485022E8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3"/>
    </mc:Choice>
    <mc:Fallback>
      <p:transition spd="slow" advTm="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 descr="C:\Users\škola\Desktop\Downloads\IMG_20190402_084932.jpg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zervirano mjesto sadržaja 5" descr="C:\Users\škola\Desktop\Downloads\IMG_20190404_102609.jpg"/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C:\Users\škola\Desktop\Downloads\IMG_20190329_11370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41310"/>
            <a:ext cx="3295712" cy="516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EAA421AB-FCED-4544-8212-C265065F7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6"/>
    </mc:Choice>
    <mc:Fallback>
      <p:transition spd="slow" advTm="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Koja boja je najzastupljenija na vestama učenika naše škole?</a:t>
            </a:r>
          </a:p>
        </p:txBody>
      </p:sp>
      <p:graphicFrame>
        <p:nvGraphicFramePr>
          <p:cNvPr id="7" name="Rezervirano mjesto sadržaja 6"/>
          <p:cNvGraphicFramePr>
            <a:graphicFrameLocks noGrp="1"/>
          </p:cNvGraphicFramePr>
          <p:nvPr>
            <p:ph sz="half" idx="1"/>
          </p:nvPr>
        </p:nvGraphicFramePr>
        <p:xfrm>
          <a:off x="500063" y="2071688"/>
          <a:ext cx="4038600" cy="350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Rezervirano mjesto sadržaja 7"/>
          <p:cNvGraphicFramePr>
            <a:graphicFrameLocks noGrp="1"/>
          </p:cNvGraphicFramePr>
          <p:nvPr>
            <p:ph sz="half" idx="2"/>
          </p:nvPr>
        </p:nvGraphicFramePr>
        <p:xfrm>
          <a:off x="4648200" y="2071688"/>
          <a:ext cx="4038600" cy="405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A165A254-3CE1-4294-86D1-CFDD62305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97"/>
    </mc:Choice>
    <mc:Fallback>
      <p:transition spd="slow" advTm="1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7" descr="20190305_09542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3496801">
            <a:off x="330638" y="999460"/>
            <a:ext cx="4038600" cy="3028950"/>
          </a:xfrm>
        </p:spPr>
      </p:pic>
      <p:pic>
        <p:nvPicPr>
          <p:cNvPr id="9" name="Rezervirano mjesto sadržaja 4" descr="20190219_100226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2638242" y="2862428"/>
            <a:ext cx="4039985" cy="3029989"/>
          </a:xfrm>
        </p:spPr>
      </p:pic>
      <p:pic>
        <p:nvPicPr>
          <p:cNvPr id="8" name="Rezervirano mjesto sadržaja 10" descr="20190219_0954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303517">
            <a:off x="4188344" y="999482"/>
            <a:ext cx="4038600" cy="3028950"/>
          </a:xfrm>
          <a:prstGeom prst="rect">
            <a:avLst/>
          </a:prstGeom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B4A7DA7E-E3DA-4886-B25E-6D49950F0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2"/>
    </mc:Choice>
    <mc:Fallback>
      <p:transition spd="slow" advTm="2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19" descr="20190305_09495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3752574">
            <a:off x="1112871" y="1832897"/>
            <a:ext cx="4038600" cy="3028950"/>
          </a:xfrm>
        </p:spPr>
      </p:pic>
      <p:pic>
        <p:nvPicPr>
          <p:cNvPr id="12" name="Rezervirano mjesto sadržaja 9" descr="20190305_0954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423439">
            <a:off x="4235683" y="2074660"/>
            <a:ext cx="4038600" cy="3028950"/>
          </a:xfrm>
          <a:prstGeom prst="rect">
            <a:avLst/>
          </a:prstGeom>
        </p:spPr>
      </p:pic>
      <p:pic>
        <p:nvPicPr>
          <p:cNvPr id="2" name="Audiozapis 1">
            <a:hlinkClick r:id="" action="ppaction://media"/>
            <a:extLst>
              <a:ext uri="{FF2B5EF4-FFF2-40B4-BE49-F238E27FC236}">
                <a16:creationId xmlns:a16="http://schemas.microsoft.com/office/drawing/2014/main" id="{6DAC65DE-BA51-482F-9F95-FE23D7A8C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3"/>
    </mc:Choice>
    <mc:Fallback>
      <p:transition spd="slow" advTm="3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C:\Users\škola\Desktop\Downloads\IMG_20190402_084946.jpg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zervirano mjesto sadržaja 5" descr="C:\Users\škola\Desktop\Downloads\IMG_20190404_105058.jpg"/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00200"/>
            <a:ext cx="35433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35DE0006-2995-4D4A-A024-B225A5BDA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6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2"/>
    </mc:Choice>
    <mc:Fallback>
      <p:transition spd="slow" advTm="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tovanje">
  <a:themeElements>
    <a:clrScheme name="Putovanj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u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u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372</TotalTime>
  <Words>722</Words>
  <Application>Microsoft Office PowerPoint</Application>
  <PresentationFormat>Prikaz na zaslonu (4:3)</PresentationFormat>
  <Paragraphs>87</Paragraphs>
  <Slides>38</Slides>
  <Notes>4</Notes>
  <HiddenSlides>0</HiddenSlides>
  <MMClips>38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43" baseType="lpstr">
      <vt:lpstr>Calibri</vt:lpstr>
      <vt:lpstr>Franklin Gothic Book</vt:lpstr>
      <vt:lpstr>Franklin Gothic Medium</vt:lpstr>
      <vt:lpstr>Wingdings 2</vt:lpstr>
      <vt:lpstr>Putovanje</vt:lpstr>
      <vt:lpstr>Živjeti s bojama</vt:lpstr>
      <vt:lpstr>Zadatak 1 : </vt:lpstr>
      <vt:lpstr>Koja boja je najzastupljenija na vestama učenica naše škole?</vt:lpstr>
      <vt:lpstr>PowerPoint prezentacija</vt:lpstr>
      <vt:lpstr>PowerPoint prezentacija</vt:lpstr>
      <vt:lpstr>Koja boja je najzastupljenija na vestama učenika naše škole?</vt:lpstr>
      <vt:lpstr>PowerPoint prezentacija</vt:lpstr>
      <vt:lpstr>PowerPoint prezentacija</vt:lpstr>
      <vt:lpstr>PowerPoint prezentacija</vt:lpstr>
      <vt:lpstr>Koja boja je najzastupljenija na hlačama učenica naše škole?</vt:lpstr>
      <vt:lpstr>PowerPoint prezentacija</vt:lpstr>
      <vt:lpstr>Koja boja je najzastupljenija na hlačama učenika naše škole?</vt:lpstr>
      <vt:lpstr>PowerPoint prezentacija</vt:lpstr>
      <vt:lpstr>Koja boja je najzastupljenija na papučama učenica naše škole?</vt:lpstr>
      <vt:lpstr>PowerPoint prezentacija</vt:lpstr>
      <vt:lpstr>PowerPoint prezentacija</vt:lpstr>
      <vt:lpstr>PowerPoint prezentacija</vt:lpstr>
      <vt:lpstr>Koja boja je najzastupljenija na papučama učenika naše škole?</vt:lpstr>
      <vt:lpstr>PowerPoint prezentacija</vt:lpstr>
      <vt:lpstr>PowerPoint prezentacija</vt:lpstr>
      <vt:lpstr>djevojčice najviše vole nositi sivu i crnu boju na svojoj odjeći i obući</vt:lpstr>
      <vt:lpstr>djevojčice najviše vole nositi sivu i crnu boju na svojoj odjeći i obući</vt:lpstr>
      <vt:lpstr>dječacima se najviše sviđa biti obučen u crnu i  plavu boju</vt:lpstr>
      <vt:lpstr>dječacima se najviše sviđa biti obučen u crnu i plavu boju</vt:lpstr>
      <vt:lpstr>Zadatak 2:</vt:lpstr>
      <vt:lpstr>Koja boja je najzastupljenija u obrocima učenika naše škole?</vt:lpstr>
      <vt:lpstr>Koja boja je najzastupljenija u obrocima učenika naše škole?</vt:lpstr>
      <vt:lpstr>Koja boja je najzastupljenija u obrocima učenika naše škole?</vt:lpstr>
      <vt:lpstr>Koja boja je najzastupljenija u obrocima učenika naše škole?</vt:lpstr>
      <vt:lpstr>Koja boja je najzastupljenija u obrocima učenika naše škole?</vt:lpstr>
      <vt:lpstr>Koja boja je najzastupljenija u obrocima učenika naše škole?</vt:lpstr>
      <vt:lpstr>Koja boja je najzastupljenija u obrocima učenika naše škole?</vt:lpstr>
      <vt:lpstr>Koja boja je najzastupljenija u obrocima učenika naše škole?</vt:lpstr>
      <vt:lpstr>Koja boja je najzastupljenija u obrocima učenika naše škole?</vt:lpstr>
      <vt:lpstr>Koja boja je najzastupljenija u obrocima učenika naše škole?</vt:lpstr>
      <vt:lpstr>Zaključak: </vt:lpstr>
      <vt:lpstr>Dakle: obroci u našoj školskoj kuhinji sadrže najviše smeđe, a najmanje narančaste boje  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Živjeti s bojama</dc:title>
  <dc:creator>Robi</dc:creator>
  <cp:lastModifiedBy>ANAMARIJA</cp:lastModifiedBy>
  <cp:revision>41</cp:revision>
  <dcterms:created xsi:type="dcterms:W3CDTF">2019-02-06T15:50:56Z</dcterms:created>
  <dcterms:modified xsi:type="dcterms:W3CDTF">2021-06-11T08:15:02Z</dcterms:modified>
</cp:coreProperties>
</file>