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23.4.2021.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6777318" cy="2088232"/>
          </a:xfrm>
        </p:spPr>
        <p:txBody>
          <a:bodyPr/>
          <a:lstStyle/>
          <a:p>
            <a:r>
              <a:rPr lang="hr-HR" sz="4000" dirty="0"/>
              <a:t>ANALIZA EFIKASNOSTI NASTAVNOG PROCESA</a:t>
            </a:r>
            <a:br>
              <a:rPr lang="hr-HR" dirty="0"/>
            </a:br>
            <a:r>
              <a:rPr lang="hr-HR" sz="2000" dirty="0"/>
              <a:t>(šk.god.2017./2018.)</a:t>
            </a:r>
            <a:br>
              <a:rPr lang="hr-HR" sz="2000" dirty="0"/>
            </a:br>
            <a:r>
              <a:rPr lang="hr-HR" sz="2000" dirty="0"/>
              <a:t>opis obrazovnog istraživanja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/>
          </a:bodyPr>
          <a:lstStyle/>
          <a:p>
            <a:r>
              <a:rPr lang="hr-HR" dirty="0"/>
              <a:t>Osmislila Ingrid </a:t>
            </a:r>
            <a:r>
              <a:rPr lang="hr-HR" dirty="0" err="1"/>
              <a:t>Šimičić</a:t>
            </a:r>
            <a:r>
              <a:rPr lang="hr-HR" dirty="0"/>
              <a:t>, pedagoginja škole</a:t>
            </a:r>
          </a:p>
          <a:p>
            <a:r>
              <a:rPr lang="hr-HR" dirty="0"/>
              <a:t>Projekt će provesti  : ravnatelj i pedagoginja škole</a:t>
            </a:r>
          </a:p>
        </p:txBody>
      </p:sp>
    </p:spTree>
    <p:extLst>
      <p:ext uri="{BB962C8B-B14F-4D97-AF65-F5344CB8AC3E}">
        <p14:creationId xmlns:p14="http://schemas.microsoft.com/office/powerpoint/2010/main" val="302872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39752" y="2420888"/>
            <a:ext cx="7745505" cy="3877815"/>
          </a:xfrm>
        </p:spPr>
        <p:txBody>
          <a:bodyPr/>
          <a:lstStyle/>
          <a:p>
            <a:pPr lvl="0"/>
            <a:r>
              <a:rPr lang="hr-HR" dirty="0"/>
              <a:t>Bilježnice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Pisani radovi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Učeničke evaluacije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56263" cy="1054250"/>
          </a:xfrm>
        </p:spPr>
        <p:txBody>
          <a:bodyPr>
            <a:noAutofit/>
          </a:bodyPr>
          <a:lstStyle/>
          <a:p>
            <a:r>
              <a:rPr lang="hr-HR" sz="4400" dirty="0"/>
              <a:t>UČENICI </a:t>
            </a:r>
            <a:br>
              <a:rPr lang="hr-HR" sz="4400" dirty="0"/>
            </a:b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206239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916832"/>
            <a:ext cx="7745505" cy="4425354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neugoda</a:t>
            </a:r>
          </a:p>
          <a:p>
            <a:pPr lvl="0"/>
            <a:r>
              <a:rPr lang="hr-HR" dirty="0"/>
              <a:t>trenutno stanje nije realno stvarno stanje</a:t>
            </a:r>
          </a:p>
          <a:p>
            <a:pPr lvl="0"/>
            <a:r>
              <a:rPr lang="hr-HR" dirty="0"/>
              <a:t>koliko smo informirani</a:t>
            </a:r>
            <a:r>
              <a:rPr lang="hr-HR"/>
              <a:t>/ upoznati </a:t>
            </a:r>
            <a:r>
              <a:rPr lang="hr-HR" dirty="0"/>
              <a:t>realno o vašem radu (naše spoznaje)</a:t>
            </a:r>
          </a:p>
          <a:p>
            <a:pPr lvl="0"/>
            <a:r>
              <a:rPr lang="hr-HR" dirty="0"/>
              <a:t>umijeće slušanja i razgovaranja</a:t>
            </a:r>
          </a:p>
          <a:p>
            <a:pPr lvl="0"/>
            <a:r>
              <a:rPr lang="hr-HR" dirty="0"/>
              <a:t>spremnost na suradnju (prijedlozi i sugestije)</a:t>
            </a:r>
          </a:p>
          <a:p>
            <a:pPr lvl="0"/>
            <a:r>
              <a:rPr lang="hr-HR" dirty="0"/>
              <a:t>htjenje za poboljšanje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/>
              <a:t>NEGATIVNI FAKTORI :</a:t>
            </a:r>
            <a:br>
              <a:rPr lang="hr-HR" sz="4000" dirty="0"/>
            </a:b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41760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32047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r-HR" dirty="0"/>
              <a:t>vođenje </a:t>
            </a:r>
            <a:r>
              <a:rPr lang="hr-HR" dirty="0" err="1"/>
              <a:t>ped</a:t>
            </a:r>
            <a:r>
              <a:rPr lang="hr-HR" dirty="0"/>
              <a:t> dokumentacije (vrijeme, temeljitost, poštivanje pravilnika)</a:t>
            </a:r>
          </a:p>
          <a:p>
            <a:pPr lvl="0"/>
            <a:r>
              <a:rPr lang="hr-HR" dirty="0"/>
              <a:t>pisanje pripreme</a:t>
            </a:r>
          </a:p>
          <a:p>
            <a:pPr lvl="0"/>
            <a:r>
              <a:rPr lang="hr-HR" dirty="0"/>
              <a:t>određivanje ishoda</a:t>
            </a:r>
          </a:p>
          <a:p>
            <a:pPr lvl="0"/>
            <a:r>
              <a:rPr lang="hr-HR" dirty="0"/>
              <a:t>poticanje i motiviranje učenika</a:t>
            </a:r>
          </a:p>
          <a:p>
            <a:pPr lvl="0"/>
            <a:r>
              <a:rPr lang="hr-HR" dirty="0"/>
              <a:t>entuzijazam</a:t>
            </a:r>
          </a:p>
          <a:p>
            <a:pPr lvl="0"/>
            <a:r>
              <a:rPr lang="hr-HR" dirty="0"/>
              <a:t>oslovljavanje učenika imenom</a:t>
            </a:r>
          </a:p>
          <a:p>
            <a:pPr lvl="0"/>
            <a:r>
              <a:rPr lang="hr-HR" dirty="0"/>
              <a:t>pojasniti im nejasnoće</a:t>
            </a:r>
          </a:p>
          <a:p>
            <a:pPr lvl="0"/>
            <a:r>
              <a:rPr lang="hr-HR" dirty="0"/>
              <a:t>davati PI</a:t>
            </a:r>
          </a:p>
          <a:p>
            <a:pPr lvl="0"/>
            <a:r>
              <a:rPr lang="hr-HR" dirty="0"/>
              <a:t>raspored sjedenja</a:t>
            </a:r>
          </a:p>
          <a:p>
            <a:pPr lvl="0"/>
            <a:r>
              <a:rPr lang="hr-HR" dirty="0"/>
              <a:t>zaključni dio važan</a:t>
            </a:r>
          </a:p>
          <a:p>
            <a:pPr lvl="0"/>
            <a:r>
              <a:rPr lang="hr-HR" dirty="0"/>
              <a:t>poticati razmišljanje</a:t>
            </a:r>
          </a:p>
          <a:p>
            <a:pPr lvl="0"/>
            <a:r>
              <a:rPr lang="hr-HR" dirty="0"/>
              <a:t>ne stvarati uniformirane iste ljude </a:t>
            </a:r>
            <a:r>
              <a:rPr lang="hr-HR" dirty="0" err="1"/>
              <a:t>kojisu</a:t>
            </a:r>
            <a:r>
              <a:rPr lang="hr-HR" dirty="0"/>
              <a:t> nesigurni i bolje se izreći svoje mišljenje</a:t>
            </a:r>
          </a:p>
          <a:p>
            <a:pPr lvl="0"/>
            <a:r>
              <a:rPr lang="hr-HR" dirty="0"/>
              <a:t>učiti ih da se zauzmu za sebe ali u granicama uljudnosti</a:t>
            </a:r>
          </a:p>
          <a:p>
            <a:pPr lvl="0"/>
            <a:r>
              <a:rPr lang="hr-HR" dirty="0"/>
              <a:t>poticati samostalno vođenje bilješki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>
            <a:normAutofit fontScale="90000"/>
          </a:bodyPr>
          <a:lstStyle/>
          <a:p>
            <a:r>
              <a:rPr lang="hr-HR" sz="4400" dirty="0"/>
              <a:t>MOGUĆE PREPORUKE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13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1640" y="2348880"/>
            <a:ext cx="7745505" cy="38778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  </a:t>
            </a:r>
            <a:r>
              <a:rPr lang="hr-HR" sz="2800" dirty="0"/>
              <a:t>steći uvid u izvođenje nastave svih naših učitelja</a:t>
            </a:r>
          </a:p>
          <a:p>
            <a:pPr lvl="0">
              <a:lnSpc>
                <a:spcPct val="150000"/>
              </a:lnSpc>
            </a:pPr>
            <a:r>
              <a:rPr lang="hr-HR" sz="2800" dirty="0"/>
              <a:t>  obaviti analizu uvida</a:t>
            </a:r>
          </a:p>
          <a:p>
            <a:pPr lvl="0">
              <a:lnSpc>
                <a:spcPct val="150000"/>
              </a:lnSpc>
            </a:pPr>
            <a:r>
              <a:rPr lang="hr-HR" sz="2800" dirty="0"/>
              <a:t>  preporuke za poboljšanje rada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CILJ ISTRAŽIVAČKOG RADA</a:t>
            </a:r>
          </a:p>
        </p:txBody>
      </p:sp>
    </p:spTree>
    <p:extLst>
      <p:ext uri="{BB962C8B-B14F-4D97-AF65-F5344CB8AC3E}">
        <p14:creationId xmlns:p14="http://schemas.microsoft.com/office/powerpoint/2010/main" val="166154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7664" y="2348880"/>
            <a:ext cx="7745505" cy="3877815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hr-HR" dirty="0"/>
              <a:t>podizanje kvalitete rada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prijenos iskustava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vrednovanje i </a:t>
            </a:r>
            <a:r>
              <a:rPr lang="hr-HR" dirty="0" err="1"/>
              <a:t>samovrednovanje</a:t>
            </a:r>
            <a:endParaRPr lang="hr-HR" dirty="0"/>
          </a:p>
          <a:p>
            <a:pPr lvl="0">
              <a:lnSpc>
                <a:spcPct val="150000"/>
              </a:lnSpc>
            </a:pPr>
            <a:r>
              <a:rPr lang="hr-HR" dirty="0"/>
              <a:t>otklanjanje propusta i pogrešaka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SVRHA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465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2276872"/>
            <a:ext cx="7745505" cy="43098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hr-HR" dirty="0"/>
              <a:t> stručnost – poznavanje svoje materije</a:t>
            </a:r>
          </a:p>
          <a:p>
            <a:pPr marL="0" lvl="0" indent="0">
              <a:lnSpc>
                <a:spcPct val="150000"/>
              </a:lnSpc>
              <a:buNone/>
            </a:pPr>
            <a:endParaRPr lang="hr-HR" dirty="0"/>
          </a:p>
          <a:p>
            <a:pPr lvl="0"/>
            <a:r>
              <a:rPr lang="hr-HR" dirty="0"/>
              <a:t> poznavanje i primjena metodičko-didaktičkih principa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 interes i motivacija za nastavu</a:t>
            </a:r>
          </a:p>
          <a:p>
            <a:pPr lvl="0"/>
            <a:r>
              <a:rPr lang="hr-HR" dirty="0"/>
              <a:t> poučavanje i odnos s učenicima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7673" y="900897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4 SU INDIKATORA KVALITETNE NASTAVE </a:t>
            </a:r>
            <a:r>
              <a:rPr lang="hr-HR" dirty="0"/>
              <a:t>: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94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1.  Planiranje i pripremanje za nastavni sat</a:t>
            </a:r>
          </a:p>
          <a:p>
            <a:pPr marL="0" indent="0">
              <a:buNone/>
            </a:pPr>
            <a:r>
              <a:rPr lang="hr-HR" dirty="0"/>
              <a:t>2.  Izvođenje nastavnog sata</a:t>
            </a:r>
          </a:p>
          <a:p>
            <a:pPr marL="0" indent="0">
              <a:buNone/>
            </a:pPr>
            <a:r>
              <a:rPr lang="hr-HR" dirty="0"/>
              <a:t>3.  Poticanje pozitivnog razrednog ugođaja</a:t>
            </a:r>
          </a:p>
          <a:p>
            <a:pPr marL="0" indent="0">
              <a:buNone/>
            </a:pPr>
            <a:r>
              <a:rPr lang="hr-HR" dirty="0"/>
              <a:t>4.  Ocjenjivanje učeničkog napretka</a:t>
            </a:r>
          </a:p>
          <a:p>
            <a:pPr marL="0" indent="0">
              <a:buNone/>
            </a:pPr>
            <a:r>
              <a:rPr lang="hr-HR" dirty="0"/>
              <a:t>5.  Osvrt i prosudba vlastitog rada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56263" cy="1054250"/>
          </a:xfrm>
        </p:spPr>
        <p:txBody>
          <a:bodyPr/>
          <a:lstStyle/>
          <a:p>
            <a:r>
              <a:rPr lang="hr-HR" sz="2800" dirty="0"/>
              <a:t>Nastavne kompetencije </a:t>
            </a:r>
            <a:br>
              <a:rPr lang="hr-HR" sz="2800" dirty="0"/>
            </a:br>
            <a:r>
              <a:rPr lang="hr-HR" sz="2000" dirty="0"/>
              <a:t>(prema </a:t>
            </a:r>
            <a:r>
              <a:rPr lang="hr-HR" sz="2000" dirty="0" err="1"/>
              <a:t>Kyriacou</a:t>
            </a:r>
            <a:r>
              <a:rPr lang="hr-HR" sz="2000" dirty="0"/>
              <a:t> (1998.) </a:t>
            </a:r>
            <a:br>
              <a:rPr lang="hr-HR" sz="2000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150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2132856"/>
            <a:ext cx="77455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dirty="0"/>
              <a:t>Pedagoška dokumentacija 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Realizacija nastavnog procesa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Odnos s učenicima</a:t>
            </a:r>
          </a:p>
          <a:p>
            <a:pPr marL="0" lvl="0" indent="0">
              <a:buNone/>
            </a:pPr>
            <a:endParaRPr lang="hr-HR" dirty="0"/>
          </a:p>
          <a:p>
            <a:pPr marL="0" lv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Autofit/>
          </a:bodyPr>
          <a:lstStyle/>
          <a:p>
            <a:r>
              <a:rPr lang="hr-HR" sz="3600" dirty="0"/>
              <a:t>ŠTO ĆE SE PRATITI </a:t>
            </a:r>
            <a:br>
              <a:rPr lang="hr-HR" sz="3600" dirty="0"/>
            </a:br>
            <a:r>
              <a:rPr lang="hr-HR" sz="3600" dirty="0"/>
              <a:t>/analiza kojeg djela rada</a:t>
            </a:r>
            <a:r>
              <a:rPr lang="hr-HR" sz="40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02982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83568" y="1772816"/>
            <a:ext cx="7745505" cy="406531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e dnevnik (zapisnici, </a:t>
            </a:r>
            <a:r>
              <a:rPr lang="hr-HR" dirty="0" err="1"/>
              <a:t>vremenici</a:t>
            </a:r>
            <a:r>
              <a:rPr lang="hr-HR" dirty="0"/>
              <a:t>, upisivanje radnih sati, godišnji planovi,…)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e –imenik (vrednovanje i ocjenjivanje, izostanci, osobni podaci,…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>
                <a:solidFill>
                  <a:srgbClr val="FF0000"/>
                </a:solidFill>
              </a:rPr>
              <a:t>Nastava – planiranje i  pripremanje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Forma pisanja planova i programa</a:t>
            </a:r>
          </a:p>
          <a:p>
            <a:pPr marL="0" lvl="0" indent="0">
              <a:buNone/>
            </a:pPr>
            <a:endParaRPr lang="hr-HR" dirty="0"/>
          </a:p>
          <a:p>
            <a:pPr lvl="0"/>
            <a:r>
              <a:rPr lang="hr-HR" dirty="0"/>
              <a:t>Forma pisanja pripreme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3600" dirty="0"/>
              <a:t>PEDAGOŠKA DOKUMENTACIJA </a:t>
            </a:r>
            <a:br>
              <a:rPr lang="hr-HR" sz="3600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607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9247" y="1628800"/>
            <a:ext cx="7745505" cy="4497363"/>
          </a:xfrm>
        </p:spPr>
        <p:txBody>
          <a:bodyPr>
            <a:normAutofit lnSpcReduction="10000"/>
          </a:bodyPr>
          <a:lstStyle/>
          <a:p>
            <a:pPr lvl="0"/>
            <a:endParaRPr lang="hr-HR" dirty="0"/>
          </a:p>
          <a:p>
            <a:pPr lvl="0"/>
            <a:r>
              <a:rPr lang="hr-HR" dirty="0">
                <a:solidFill>
                  <a:srgbClr val="FF0000"/>
                </a:solidFill>
              </a:rPr>
              <a:t>tijek </a:t>
            </a:r>
            <a:r>
              <a:rPr lang="hr-HR" dirty="0"/>
              <a:t>/artikulacija</a:t>
            </a:r>
          </a:p>
          <a:p>
            <a:pPr lvl="0"/>
            <a:r>
              <a:rPr lang="hr-HR" dirty="0"/>
              <a:t>realizacija ishoda</a:t>
            </a:r>
          </a:p>
          <a:p>
            <a:pPr lvl="0"/>
            <a:r>
              <a:rPr lang="hr-HR" dirty="0"/>
              <a:t>motivacija</a:t>
            </a:r>
          </a:p>
          <a:p>
            <a:pPr lvl="0"/>
            <a:r>
              <a:rPr lang="hr-HR" dirty="0"/>
              <a:t>metode i oblici rada</a:t>
            </a:r>
          </a:p>
          <a:p>
            <a:pPr lvl="0"/>
            <a:r>
              <a:rPr lang="hr-HR" dirty="0"/>
              <a:t>sadržaj </a:t>
            </a:r>
          </a:p>
          <a:p>
            <a:pPr lvl="0"/>
            <a:r>
              <a:rPr lang="hr-HR" dirty="0" err="1"/>
              <a:t>cjeloživotno</a:t>
            </a:r>
            <a:r>
              <a:rPr lang="hr-HR" dirty="0"/>
              <a:t>, korelacije</a:t>
            </a:r>
          </a:p>
          <a:p>
            <a:pPr lvl="0"/>
            <a:r>
              <a:rPr lang="hr-HR" dirty="0"/>
              <a:t>predviđene aktivnosti za učenike</a:t>
            </a:r>
          </a:p>
          <a:p>
            <a:pPr lvl="0"/>
            <a:r>
              <a:rPr lang="hr-HR" dirty="0"/>
              <a:t>kreativnost i inovativnost</a:t>
            </a:r>
          </a:p>
          <a:p>
            <a:pPr lvl="0"/>
            <a:r>
              <a:rPr lang="hr-HR" dirty="0"/>
              <a:t>retorika</a:t>
            </a:r>
          </a:p>
          <a:p>
            <a:pPr lvl="0"/>
            <a:r>
              <a:rPr lang="hr-HR" dirty="0"/>
              <a:t>upravljanje vremenom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hr-HR" sz="3600" dirty="0"/>
              <a:t>REALIZACIJA NASTAVOG PROCESA</a:t>
            </a:r>
          </a:p>
        </p:txBody>
      </p:sp>
    </p:spTree>
    <p:extLst>
      <p:ext uri="{BB962C8B-B14F-4D97-AF65-F5344CB8AC3E}">
        <p14:creationId xmlns:p14="http://schemas.microsoft.com/office/powerpoint/2010/main" val="200415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poticanje</a:t>
            </a:r>
          </a:p>
          <a:p>
            <a:pPr lvl="0"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vrednovanje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posvećivanje pažnje - ravnomjerno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uvažavanje</a:t>
            </a:r>
          </a:p>
          <a:p>
            <a:pPr lvl="0">
              <a:lnSpc>
                <a:spcPct val="150000"/>
              </a:lnSpc>
            </a:pPr>
            <a:r>
              <a:rPr lang="hr-HR" dirty="0"/>
              <a:t>dodatno pojašnjavanje </a:t>
            </a:r>
          </a:p>
          <a:p>
            <a:pPr lvl="0">
              <a:lnSpc>
                <a:spcPct val="150000"/>
              </a:lnSpc>
            </a:pPr>
            <a:r>
              <a:rPr lang="hr-HR" dirty="0">
                <a:solidFill>
                  <a:srgbClr val="FF0000"/>
                </a:solidFill>
              </a:rPr>
              <a:t>PI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r-HR" sz="4400" dirty="0"/>
              <a:t>ODNOS S UČENICIMA</a:t>
            </a:r>
            <a:br>
              <a:rPr lang="hr-HR" sz="4400" dirty="0"/>
            </a:b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617381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i uvez">
  <a:themeElements>
    <a:clrScheme name="Tvrdi uvez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i uvez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i uvez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</TotalTime>
  <Words>353</Words>
  <Application>Microsoft Office PowerPoint</Application>
  <PresentationFormat>Prikaz na zaslonu (4:3)</PresentationFormat>
  <Paragraphs>91</Paragraphs>
  <Slides>12</Slides>
  <Notes>0</Notes>
  <HiddenSlides>1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Book Antiqua</vt:lpstr>
      <vt:lpstr>Wingdings</vt:lpstr>
      <vt:lpstr>Tvrdi uvez</vt:lpstr>
      <vt:lpstr>ANALIZA EFIKASNOSTI NASTAVNOG PROCESA (šk.god.2017./2018.) opis obrazovnog istraživanja</vt:lpstr>
      <vt:lpstr>CILJ ISTRAŽIVAČKOG RADA</vt:lpstr>
      <vt:lpstr>SVRHA </vt:lpstr>
      <vt:lpstr>4 SU INDIKATORA KVALITETNE NASTAVE : </vt:lpstr>
      <vt:lpstr>Nastavne kompetencije  (prema Kyriacou (1998.)  </vt:lpstr>
      <vt:lpstr>ŠTO ĆE SE PRATITI  /analiza kojeg djela rada/</vt:lpstr>
      <vt:lpstr>PEDAGOŠKA DOKUMENTACIJA  </vt:lpstr>
      <vt:lpstr>REALIZACIJA NASTAVOG PROCESA</vt:lpstr>
      <vt:lpstr>ODNOS S UČENICIMA </vt:lpstr>
      <vt:lpstr>UČENICI  </vt:lpstr>
      <vt:lpstr>NEGATIVNI FAKTORI : </vt:lpstr>
      <vt:lpstr>MOGUĆE PREPORUKE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efikasnosti nastavnog proceca, projekt</dc:title>
  <dc:creator>škola</dc:creator>
  <cp:lastModifiedBy>Ingrid Šimičić</cp:lastModifiedBy>
  <cp:revision>11</cp:revision>
  <dcterms:created xsi:type="dcterms:W3CDTF">2017-11-23T09:24:12Z</dcterms:created>
  <dcterms:modified xsi:type="dcterms:W3CDTF">2021-04-23T07:39:51Z</dcterms:modified>
</cp:coreProperties>
</file>