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74" r:id="rId3"/>
    <p:sldId id="258" r:id="rId4"/>
    <p:sldId id="275" r:id="rId5"/>
    <p:sldId id="276" r:id="rId6"/>
    <p:sldId id="257" r:id="rId7"/>
    <p:sldId id="262" r:id="rId8"/>
    <p:sldId id="263" r:id="rId9"/>
    <p:sldId id="264" r:id="rId10"/>
    <p:sldId id="265" r:id="rId11"/>
    <p:sldId id="266" r:id="rId12"/>
    <p:sldId id="277" r:id="rId13"/>
    <p:sldId id="268" r:id="rId14"/>
    <p:sldId id="278" r:id="rId15"/>
    <p:sldId id="279" r:id="rId16"/>
    <p:sldId id="280" r:id="rId17"/>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hr-HR"/>
              <a:t>Uredite stil naslova matrice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Uredite stil podnaslova matrice</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23.4.2021.</a:t>
            </a:fld>
            <a:endParaRPr lang="hr-HR"/>
          </a:p>
        </p:txBody>
      </p:sp>
      <p:sp>
        <p:nvSpPr>
          <p:cNvPr id="5" name="Footer Placeholder 4"/>
          <p:cNvSpPr>
            <a:spLocks noGrp="1"/>
          </p:cNvSpPr>
          <p:nvPr>
            <p:ph type="ftr" sz="quarter" idx="11"/>
          </p:nvPr>
        </p:nvSpPr>
        <p:spPr/>
        <p:txBody>
          <a:bodyPr/>
          <a:lstStyle/>
          <a:p>
            <a:endParaRPr lang="hr-H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3C03A18-1BE2-487D-92D8-585057AF460F}" type="slidenum">
              <a:rPr lang="hr-HR" smtClean="0"/>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23.4.2021.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r-HR"/>
              <a:t>Uredite stil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a:p>
        </p:txBody>
      </p:sp>
      <p:sp>
        <p:nvSpPr>
          <p:cNvPr id="4" name="Date Placeholder 3"/>
          <p:cNvSpPr>
            <a:spLocks noGrp="1"/>
          </p:cNvSpPr>
          <p:nvPr>
            <p:ph type="dt" sz="half" idx="10"/>
          </p:nvPr>
        </p:nvSpPr>
        <p:spPr/>
        <p:txBody>
          <a:bodyPr/>
          <a:lstStyle/>
          <a:p>
            <a:fld id="{71377C3D-7BB2-4D23-9D10-616807B37D36}" type="datetimeFigureOut">
              <a:rPr lang="sr-Latn-CS" smtClean="0"/>
              <a:t>23.4.2021.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10"/>
          </p:nvPr>
        </p:nvSpPr>
        <p:spPr/>
        <p:txBody>
          <a:bodyPr/>
          <a:lstStyle/>
          <a:p>
            <a:fld id="{71377C3D-7BB2-4D23-9D10-616807B37D36}" type="datetimeFigureOut">
              <a:rPr lang="sr-Latn-CS" smtClean="0"/>
              <a:t>23.4.2021.</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hr-HR"/>
              <a:t>Uredite stil naslova matrice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Uredite stilove teksta matrice</a:t>
            </a:r>
          </a:p>
        </p:txBody>
      </p:sp>
      <p:sp>
        <p:nvSpPr>
          <p:cNvPr id="7" name="Date Placeholder 6"/>
          <p:cNvSpPr>
            <a:spLocks noGrp="1"/>
          </p:cNvSpPr>
          <p:nvPr>
            <p:ph type="dt" sz="half" idx="10"/>
          </p:nvPr>
        </p:nvSpPr>
        <p:spPr/>
        <p:txBody>
          <a:bodyPr/>
          <a:lstStyle/>
          <a:p>
            <a:fld id="{71377C3D-7BB2-4D23-9D10-616807B37D36}" type="datetimeFigureOut">
              <a:rPr lang="sr-Latn-CS" smtClean="0"/>
              <a:t>23.4.2021.</a:t>
            </a:fld>
            <a:endParaRPr lang="hr-HR"/>
          </a:p>
        </p:txBody>
      </p:sp>
      <p:sp>
        <p:nvSpPr>
          <p:cNvPr id="8" name="Slide Number Placeholder 7"/>
          <p:cNvSpPr>
            <a:spLocks noGrp="1"/>
          </p:cNvSpPr>
          <p:nvPr>
            <p:ph type="sldNum" sz="quarter" idx="11"/>
          </p:nvPr>
        </p:nvSpPr>
        <p:spPr/>
        <p:txBody>
          <a:bodyPr/>
          <a:lstStyle/>
          <a:p>
            <a:fld id="{63C03A18-1BE2-487D-92D8-585057AF460F}" type="slidenum">
              <a:rPr lang="hr-HR" smtClean="0"/>
              <a:t>‹#›</a:t>
            </a:fld>
            <a:endParaRPr lang="hr-HR"/>
          </a:p>
        </p:txBody>
      </p:sp>
      <p:sp>
        <p:nvSpPr>
          <p:cNvPr id="9" name="Footer Placeholder 8"/>
          <p:cNvSpPr>
            <a:spLocks noGrp="1"/>
          </p:cNvSpPr>
          <p:nvPr>
            <p:ph type="ftr" sz="quarter" idx="12"/>
          </p:nvPr>
        </p:nvSpPr>
        <p:spPr/>
        <p:txBody>
          <a:bodyPr/>
          <a:lstStyle/>
          <a:p>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Date Placeholder 4"/>
          <p:cNvSpPr>
            <a:spLocks noGrp="1"/>
          </p:cNvSpPr>
          <p:nvPr>
            <p:ph type="dt" sz="half" idx="10"/>
          </p:nvPr>
        </p:nvSpPr>
        <p:spPr/>
        <p:txBody>
          <a:bodyPr/>
          <a:lstStyle/>
          <a:p>
            <a:fld id="{71377C3D-7BB2-4D23-9D10-616807B37D36}" type="datetimeFigureOut">
              <a:rPr lang="sr-Latn-CS" smtClean="0"/>
              <a:t>23.4.2021.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a:t>Uredite stil naslova matrice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hr-HR"/>
              <a:t>Uredite stilove teksta matrice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7" name="Date Placeholder 6"/>
          <p:cNvSpPr>
            <a:spLocks noGrp="1"/>
          </p:cNvSpPr>
          <p:nvPr>
            <p:ph type="dt" sz="half" idx="10"/>
          </p:nvPr>
        </p:nvSpPr>
        <p:spPr/>
        <p:txBody>
          <a:bodyPr/>
          <a:lstStyle/>
          <a:p>
            <a:fld id="{71377C3D-7BB2-4D23-9D10-616807B37D36}" type="datetimeFigureOut">
              <a:rPr lang="sr-Latn-CS" smtClean="0"/>
              <a:t>23.4.2021.</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US"/>
          </a:p>
        </p:txBody>
      </p:sp>
      <p:sp>
        <p:nvSpPr>
          <p:cNvPr id="3" name="Date Placeholder 2"/>
          <p:cNvSpPr>
            <a:spLocks noGrp="1"/>
          </p:cNvSpPr>
          <p:nvPr>
            <p:ph type="dt" sz="half" idx="10"/>
          </p:nvPr>
        </p:nvSpPr>
        <p:spPr/>
        <p:txBody>
          <a:bodyPr/>
          <a:lstStyle/>
          <a:p>
            <a:fld id="{71377C3D-7BB2-4D23-9D10-616807B37D36}" type="datetimeFigureOut">
              <a:rPr lang="sr-Latn-CS" smtClean="0"/>
              <a:t>23.4.2021.</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77C3D-7BB2-4D23-9D10-616807B37D36}" type="datetimeFigureOut">
              <a:rPr lang="sr-Latn-CS" smtClean="0"/>
              <a:t>23.4.2021.</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3C03A18-1BE2-487D-92D8-585057AF460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71377C3D-7BB2-4D23-9D10-616807B37D36}" type="datetimeFigureOut">
              <a:rPr lang="sr-Latn-CS" smtClean="0"/>
              <a:t>23.4.2021.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3C03A18-1BE2-487D-92D8-585057AF460F}" type="slidenum">
              <a:rPr lang="hr-HR" smtClean="0"/>
              <a:t>‹#›</a:t>
            </a:fld>
            <a:endParaRPr lang="hr-HR"/>
          </a:p>
        </p:txBody>
      </p:sp>
      <p:sp>
        <p:nvSpPr>
          <p:cNvPr id="8" name="Title 7"/>
          <p:cNvSpPr>
            <a:spLocks noGrp="1"/>
          </p:cNvSpPr>
          <p:nvPr>
            <p:ph type="title"/>
          </p:nvPr>
        </p:nvSpPr>
        <p:spPr/>
        <p:txBody>
          <a:bodyPr/>
          <a:lstStyle/>
          <a:p>
            <a:r>
              <a:rPr lang="hr-HR"/>
              <a:t>Uredite stil naslova matrice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Uredite stilove teksta matrice</a:t>
            </a:r>
          </a:p>
        </p:txBody>
      </p:sp>
      <p:sp>
        <p:nvSpPr>
          <p:cNvPr id="5" name="Date Placeholder 4"/>
          <p:cNvSpPr>
            <a:spLocks noGrp="1"/>
          </p:cNvSpPr>
          <p:nvPr>
            <p:ph type="dt" sz="half" idx="10"/>
          </p:nvPr>
        </p:nvSpPr>
        <p:spPr/>
        <p:txBody>
          <a:bodyPr/>
          <a:lstStyle/>
          <a:p>
            <a:fld id="{71377C3D-7BB2-4D23-9D10-616807B37D36}" type="datetimeFigureOut">
              <a:rPr lang="sr-Latn-CS" smtClean="0"/>
              <a:t>23.4.2021.</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3C03A18-1BE2-487D-92D8-585057AF460F}" type="slidenum">
              <a:rPr lang="hr-HR" smtClean="0"/>
              <a:t>‹#›</a:t>
            </a:fld>
            <a:endParaRPr lang="hr-H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hr-HR"/>
              <a:t>Uredite stil naslova matrice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hr-HR"/>
              <a:t>Uredite stil naslova matrice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71377C3D-7BB2-4D23-9D10-616807B37D36}" type="datetimeFigureOut">
              <a:rPr lang="sr-Latn-CS" smtClean="0"/>
              <a:t>23.4.2021.</a:t>
            </a:fld>
            <a:endParaRPr lang="hr-H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hr-H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3C03A18-1BE2-487D-92D8-585057AF460F}" type="slidenum">
              <a:rPr lang="hr-HR" smtClean="0"/>
              <a:t>‹#›</a:t>
            </a:fld>
            <a:endParaRPr lang="hr-H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3568" y="1196752"/>
            <a:ext cx="7772400" cy="1470025"/>
          </a:xfrm>
        </p:spPr>
        <p:txBody>
          <a:bodyPr/>
          <a:lstStyle/>
          <a:p>
            <a:pPr algn="ctr"/>
            <a:r>
              <a:rPr lang="hr-HR" sz="4000" dirty="0"/>
              <a:t>FORMATIVNO</a:t>
            </a:r>
            <a:br>
              <a:rPr lang="hr-HR" sz="4000" dirty="0"/>
            </a:br>
            <a:r>
              <a:rPr lang="hr-HR" sz="4000" dirty="0"/>
              <a:t>praćenje i PROCJENJIVANJE</a:t>
            </a:r>
          </a:p>
        </p:txBody>
      </p:sp>
      <p:sp>
        <p:nvSpPr>
          <p:cNvPr id="3" name="Podnaslov 2"/>
          <p:cNvSpPr>
            <a:spLocks noGrp="1"/>
          </p:cNvSpPr>
          <p:nvPr>
            <p:ph type="subTitle" idx="1"/>
          </p:nvPr>
        </p:nvSpPr>
        <p:spPr>
          <a:xfrm>
            <a:off x="1331640" y="3573016"/>
            <a:ext cx="6400800" cy="1752600"/>
          </a:xfrm>
        </p:spPr>
        <p:txBody>
          <a:bodyPr/>
          <a:lstStyle/>
          <a:p>
            <a:r>
              <a:rPr lang="hr-HR" dirty="0"/>
              <a:t>PREDAVANJE PRIPREMILA-</a:t>
            </a:r>
          </a:p>
          <a:p>
            <a:r>
              <a:rPr lang="hr-HR" dirty="0"/>
              <a:t> Ingrid </a:t>
            </a:r>
            <a:r>
              <a:rPr lang="hr-HR" dirty="0" err="1"/>
              <a:t>Šimičić,pedagoginja</a:t>
            </a:r>
            <a:r>
              <a:rPr lang="hr-HR" dirty="0"/>
              <a:t> škole</a:t>
            </a:r>
          </a:p>
          <a:p>
            <a:r>
              <a:rPr lang="hr-HR" dirty="0" err="1"/>
              <a:t>Šk.god</a:t>
            </a:r>
            <a:r>
              <a:rPr lang="hr-HR" dirty="0"/>
              <a:t>. </a:t>
            </a:r>
            <a:r>
              <a:rPr lang="hr-HR"/>
              <a:t>2016./2017.</a:t>
            </a:r>
            <a:endParaRPr lang="hr-HR" dirty="0"/>
          </a:p>
        </p:txBody>
      </p:sp>
    </p:spTree>
    <p:extLst>
      <p:ext uri="{BB962C8B-B14F-4D97-AF65-F5344CB8AC3E}">
        <p14:creationId xmlns:p14="http://schemas.microsoft.com/office/powerpoint/2010/main" val="3542805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315416"/>
            <a:ext cx="8229600" cy="1143000"/>
          </a:xfrm>
        </p:spPr>
        <p:txBody>
          <a:bodyPr>
            <a:normAutofit/>
          </a:bodyPr>
          <a:lstStyle/>
          <a:p>
            <a:r>
              <a:rPr lang="hr-HR" sz="2400" b="1" dirty="0"/>
              <a:t>MEĐUSOBNE EVALUACIJE</a:t>
            </a:r>
            <a:r>
              <a:rPr lang="hr-HR" sz="2400" dirty="0"/>
              <a:t> </a:t>
            </a:r>
          </a:p>
        </p:txBody>
      </p:sp>
      <p:sp>
        <p:nvSpPr>
          <p:cNvPr id="3" name="Rezervirano mjesto sadržaja 2"/>
          <p:cNvSpPr>
            <a:spLocks noGrp="1"/>
          </p:cNvSpPr>
          <p:nvPr>
            <p:ph idx="1"/>
          </p:nvPr>
        </p:nvSpPr>
        <p:spPr>
          <a:xfrm>
            <a:off x="457200" y="1052736"/>
            <a:ext cx="8229600" cy="5256584"/>
          </a:xfrm>
        </p:spPr>
        <p:txBody>
          <a:bodyPr>
            <a:normAutofit fontScale="92500" lnSpcReduction="20000"/>
          </a:bodyPr>
          <a:lstStyle/>
          <a:p>
            <a:pPr marL="0" indent="0">
              <a:buNone/>
            </a:pPr>
            <a:endParaRPr lang="hr-HR" dirty="0"/>
          </a:p>
          <a:p>
            <a:pPr lvl="0"/>
            <a:r>
              <a:rPr lang="hr-HR" sz="1900" dirty="0"/>
              <a:t>- navesti učenike da pomažu jedan drugome i da uče prema vašim kriterijima, da se uče procjenjivati, pojašnjavati, pomagati jedni drugima</a:t>
            </a:r>
          </a:p>
          <a:p>
            <a:pPr marL="0" lvl="0" indent="0">
              <a:buNone/>
            </a:pPr>
            <a:r>
              <a:rPr lang="hr-HR" sz="1900" dirty="0"/>
              <a:t> </a:t>
            </a:r>
          </a:p>
          <a:p>
            <a:pPr marL="0" lvl="0" indent="0">
              <a:buNone/>
            </a:pPr>
            <a:r>
              <a:rPr lang="hr-HR" sz="1900" dirty="0">
                <a:solidFill>
                  <a:srgbClr val="00B050"/>
                </a:solidFill>
              </a:rPr>
              <a:t>PRIJEDLOZI :</a:t>
            </a:r>
          </a:p>
          <a:p>
            <a:pPr lvl="0"/>
            <a:r>
              <a:rPr lang="hr-HR" sz="1900" dirty="0"/>
              <a:t>- jedan (ili više učenika prema vašem odabiru)  treba reći drugome što mu se svidjelo u njegovom radu a što nije (najlakše procijeniti u radovima kao što su sastavi, interpretacije, izlaganje, </a:t>
            </a:r>
            <a:r>
              <a:rPr lang="hr-HR" sz="1900" dirty="0" err="1"/>
              <a:t>ppt</a:t>
            </a:r>
            <a:r>
              <a:rPr lang="hr-HR" sz="1900" dirty="0"/>
              <a:t>,, plakat, referat)</a:t>
            </a:r>
          </a:p>
          <a:p>
            <a:pPr marL="0" lvl="0" indent="0">
              <a:buNone/>
            </a:pPr>
            <a:endParaRPr lang="hr-HR" sz="1900" dirty="0"/>
          </a:p>
          <a:p>
            <a:pPr marL="342900" lvl="0" indent="-342900">
              <a:buFontTx/>
              <a:buChar char="-"/>
            </a:pPr>
            <a:r>
              <a:rPr lang="hr-HR" sz="1900" dirty="0"/>
              <a:t>umjesto na kraju sata – „Je li vam jasno“, stavite ih u grupe pa neka zajedno identificiraju makar jedno pitanje koje im nije bilo jasno</a:t>
            </a:r>
          </a:p>
          <a:p>
            <a:pPr marL="342900" lvl="0" indent="-342900">
              <a:buFontTx/>
              <a:buChar char="-"/>
            </a:pPr>
            <a:r>
              <a:rPr lang="hr-HR" sz="1900" dirty="0"/>
              <a:t> ili zajedno izlažu i sažimaju sadržaj</a:t>
            </a:r>
          </a:p>
          <a:p>
            <a:pPr lvl="0"/>
            <a:endParaRPr lang="hr-HR" sz="1900" dirty="0"/>
          </a:p>
          <a:p>
            <a:pPr lvl="0"/>
            <a:r>
              <a:rPr lang="hr-HR" sz="1900" dirty="0"/>
              <a:t>- ocjenjuju jedan drugoga- ali opisno</a:t>
            </a:r>
          </a:p>
          <a:p>
            <a:pPr lvl="0"/>
            <a:endParaRPr lang="hr-HR" sz="1900" dirty="0"/>
          </a:p>
          <a:p>
            <a:pPr lvl="0"/>
            <a:r>
              <a:rPr lang="hr-HR" sz="1900" dirty="0"/>
              <a:t>- u parovima traže greške u radu jedan drugome</a:t>
            </a:r>
          </a:p>
          <a:p>
            <a:endParaRPr lang="hr-HR" dirty="0"/>
          </a:p>
        </p:txBody>
      </p:sp>
    </p:spTree>
    <p:extLst>
      <p:ext uri="{BB962C8B-B14F-4D97-AF65-F5344CB8AC3E}">
        <p14:creationId xmlns:p14="http://schemas.microsoft.com/office/powerpoint/2010/main" val="199115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3200" b="1" dirty="0"/>
              <a:t>SAMOPROCJENE</a:t>
            </a:r>
            <a:br>
              <a:rPr lang="hr-HR" sz="3200" dirty="0"/>
            </a:br>
            <a:endParaRPr lang="hr-HR" sz="3200" dirty="0"/>
          </a:p>
        </p:txBody>
      </p:sp>
      <p:sp>
        <p:nvSpPr>
          <p:cNvPr id="3" name="Rezervirano mjesto sadržaja 2"/>
          <p:cNvSpPr>
            <a:spLocks noGrp="1"/>
          </p:cNvSpPr>
          <p:nvPr>
            <p:ph idx="1"/>
          </p:nvPr>
        </p:nvSpPr>
        <p:spPr>
          <a:xfrm>
            <a:off x="395536" y="1556792"/>
            <a:ext cx="7620000" cy="4373563"/>
          </a:xfrm>
        </p:spPr>
        <p:txBody>
          <a:bodyPr>
            <a:normAutofit fontScale="85000" lnSpcReduction="10000"/>
          </a:bodyPr>
          <a:lstStyle/>
          <a:p>
            <a:r>
              <a:rPr lang="hr-HR" dirty="0"/>
              <a:t>- vrši se razgovorima, vođenjem dnevnika, listama za </a:t>
            </a:r>
            <a:r>
              <a:rPr lang="hr-HR" dirty="0" err="1"/>
              <a:t>samoprocjenu</a:t>
            </a:r>
            <a:r>
              <a:rPr lang="hr-HR" dirty="0"/>
              <a:t>, pisanim promišljanima o svom radu</a:t>
            </a:r>
          </a:p>
          <a:p>
            <a:pPr marL="0" indent="0">
              <a:buNone/>
            </a:pPr>
            <a:endParaRPr lang="hr-HR" dirty="0"/>
          </a:p>
          <a:p>
            <a:pPr marL="0" indent="0">
              <a:buNone/>
            </a:pPr>
            <a:r>
              <a:rPr lang="hr-HR" b="1" u="sng" dirty="0"/>
              <a:t>Svrha </a:t>
            </a:r>
            <a:endParaRPr lang="hr-HR" dirty="0"/>
          </a:p>
          <a:p>
            <a:pPr lvl="0"/>
            <a:r>
              <a:rPr lang="hr-HR" dirty="0"/>
              <a:t>Da učenici sami otkriju u čemu su dobri i na čemu trebaju još poraditi</a:t>
            </a:r>
          </a:p>
          <a:p>
            <a:pPr lvl="0"/>
            <a:r>
              <a:rPr lang="hr-HR" dirty="0"/>
              <a:t>Učvršćuju svoje samopouzdanje</a:t>
            </a:r>
          </a:p>
          <a:p>
            <a:pPr lvl="0"/>
            <a:r>
              <a:rPr lang="hr-HR" dirty="0"/>
              <a:t>Preuzimaju odgovornost za nadgledanje svoga rada</a:t>
            </a:r>
          </a:p>
          <a:p>
            <a:pPr marL="0" indent="0">
              <a:buNone/>
            </a:pPr>
            <a:endParaRPr lang="hr-HR" dirty="0"/>
          </a:p>
          <a:p>
            <a:r>
              <a:rPr lang="hr-HR" dirty="0"/>
              <a:t>Učitelji tako mogu doznati koje strategije u njihovom  radu su učinkovitije</a:t>
            </a:r>
          </a:p>
          <a:p>
            <a:pPr marL="0" indent="0">
              <a:buNone/>
            </a:pPr>
            <a:r>
              <a:rPr lang="hr-HR" dirty="0"/>
              <a:t> </a:t>
            </a:r>
          </a:p>
          <a:p>
            <a:r>
              <a:rPr lang="hr-HR" dirty="0"/>
              <a:t>/</a:t>
            </a:r>
            <a:r>
              <a:rPr lang="hr-HR" dirty="0" err="1"/>
              <a:t>Samoevaluacija</a:t>
            </a:r>
            <a:r>
              <a:rPr lang="hr-HR" dirty="0"/>
              <a:t> </a:t>
            </a:r>
            <a:r>
              <a:rPr lang="hr-HR" b="1" dirty="0"/>
              <a:t>– više se odnosi na </a:t>
            </a:r>
            <a:r>
              <a:rPr lang="hr-HR" b="1" dirty="0" err="1"/>
              <a:t>sumativnu</a:t>
            </a:r>
            <a:r>
              <a:rPr lang="hr-HR" b="1" dirty="0"/>
              <a:t> procjenu tj. ocjenjivanje/</a:t>
            </a:r>
            <a:endParaRPr lang="hr-HR" dirty="0"/>
          </a:p>
          <a:p>
            <a:pPr marL="0" indent="0">
              <a:buNone/>
            </a:pPr>
            <a:endParaRPr lang="hr-HR" dirty="0"/>
          </a:p>
          <a:p>
            <a:pPr marL="0" indent="0">
              <a:buNone/>
            </a:pPr>
            <a:endParaRPr lang="hr-HR" dirty="0"/>
          </a:p>
          <a:p>
            <a:endParaRPr lang="hr-HR" dirty="0"/>
          </a:p>
        </p:txBody>
      </p:sp>
    </p:spTree>
    <p:extLst>
      <p:ext uri="{BB962C8B-B14F-4D97-AF65-F5344CB8AC3E}">
        <p14:creationId xmlns:p14="http://schemas.microsoft.com/office/powerpoint/2010/main" val="2942446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marL="0" indent="0" algn="ctr">
              <a:buNone/>
            </a:pPr>
            <a:r>
              <a:rPr lang="hr-HR" sz="2800" b="1" dirty="0"/>
              <a:t>RAZLIKA SUMATIVNOG I FORMATIVOG PROCJENJIVANJA</a:t>
            </a:r>
            <a:endParaRPr lang="hr-HR" sz="2800" dirty="0"/>
          </a:p>
          <a:p>
            <a:endParaRPr lang="hr-HR" dirty="0"/>
          </a:p>
        </p:txBody>
      </p:sp>
    </p:spTree>
    <p:extLst>
      <p:ext uri="{BB962C8B-B14F-4D97-AF65-F5344CB8AC3E}">
        <p14:creationId xmlns:p14="http://schemas.microsoft.com/office/powerpoint/2010/main" val="319961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620688"/>
            <a:ext cx="8229600" cy="1143000"/>
          </a:xfrm>
        </p:spPr>
        <p:txBody>
          <a:bodyPr>
            <a:noAutofit/>
          </a:bodyPr>
          <a:lstStyle/>
          <a:p>
            <a:r>
              <a:rPr lang="hr-HR" sz="3600" b="1" dirty="0"/>
              <a:t>STRATEGIJE POUČAVANJA /FP</a:t>
            </a:r>
            <a:br>
              <a:rPr lang="hr-HR" sz="3600" dirty="0"/>
            </a:br>
            <a:endParaRPr lang="hr-HR" sz="3600" dirty="0"/>
          </a:p>
        </p:txBody>
      </p:sp>
      <p:sp>
        <p:nvSpPr>
          <p:cNvPr id="3" name="Rezervirano mjesto sadržaja 2"/>
          <p:cNvSpPr>
            <a:spLocks noGrp="1"/>
          </p:cNvSpPr>
          <p:nvPr>
            <p:ph idx="1"/>
          </p:nvPr>
        </p:nvSpPr>
        <p:spPr>
          <a:xfrm>
            <a:off x="914400" y="1196752"/>
            <a:ext cx="8229600" cy="4525963"/>
          </a:xfrm>
        </p:spPr>
        <p:txBody>
          <a:bodyPr>
            <a:normAutofit/>
          </a:bodyPr>
          <a:lstStyle/>
          <a:p>
            <a:pPr marL="0" indent="0">
              <a:buNone/>
            </a:pPr>
            <a:endParaRPr lang="hr-HR" dirty="0"/>
          </a:p>
          <a:p>
            <a:pPr lvl="0"/>
            <a:r>
              <a:rPr lang="hr-HR" dirty="0"/>
              <a:t>Kvizovi</a:t>
            </a:r>
          </a:p>
          <a:p>
            <a:pPr marL="0" lvl="0" indent="0">
              <a:buNone/>
            </a:pPr>
            <a:endParaRPr lang="hr-HR" dirty="0"/>
          </a:p>
          <a:p>
            <a:pPr lvl="0"/>
            <a:r>
              <a:rPr lang="hr-HR" dirty="0"/>
              <a:t>Asocijacije</a:t>
            </a:r>
          </a:p>
          <a:p>
            <a:pPr marL="0" lvl="0" indent="0">
              <a:buNone/>
            </a:pPr>
            <a:endParaRPr lang="hr-HR" dirty="0"/>
          </a:p>
          <a:p>
            <a:pPr lvl="0"/>
            <a:r>
              <a:rPr lang="hr-HR" dirty="0"/>
              <a:t>Debate /</a:t>
            </a:r>
            <a:r>
              <a:rPr lang="hr-HR" dirty="0" err="1"/>
              <a:t>parlaonice</a:t>
            </a:r>
            <a:endParaRPr lang="hr-HR" dirty="0"/>
          </a:p>
          <a:p>
            <a:pPr marL="0" lvl="0" indent="0">
              <a:buNone/>
            </a:pPr>
            <a:endParaRPr lang="hr-HR" dirty="0"/>
          </a:p>
          <a:p>
            <a:pPr lvl="0"/>
            <a:r>
              <a:rPr lang="hr-HR" dirty="0"/>
              <a:t>Projekti </a:t>
            </a:r>
          </a:p>
          <a:p>
            <a:endParaRPr lang="hr-HR" dirty="0"/>
          </a:p>
        </p:txBody>
      </p:sp>
    </p:spTree>
    <p:extLst>
      <p:ext uri="{BB962C8B-B14F-4D97-AF65-F5344CB8AC3E}">
        <p14:creationId xmlns:p14="http://schemas.microsoft.com/office/powerpoint/2010/main" val="1567303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620688"/>
            <a:ext cx="8229600" cy="5256584"/>
          </a:xfrm>
        </p:spPr>
        <p:txBody>
          <a:bodyPr>
            <a:normAutofit fontScale="85000" lnSpcReduction="20000"/>
          </a:bodyPr>
          <a:lstStyle/>
          <a:p>
            <a:pPr marL="342900" lvl="0" indent="-342900">
              <a:buFontTx/>
              <a:buChar char="-"/>
            </a:pPr>
            <a:r>
              <a:rPr lang="hr-HR" dirty="0">
                <a:solidFill>
                  <a:schemeClr val="bg1">
                    <a:lumMod val="50000"/>
                  </a:schemeClr>
                </a:solidFill>
              </a:rPr>
              <a:t>PITANJE </a:t>
            </a:r>
            <a:r>
              <a:rPr lang="hr-HR" dirty="0">
                <a:solidFill>
                  <a:srgbClr val="0070C0"/>
                </a:solidFill>
              </a:rPr>
              <a:t>„ JE LI VAM JASNO“ </a:t>
            </a:r>
          </a:p>
          <a:p>
            <a:pPr lvl="0"/>
            <a:r>
              <a:rPr lang="hr-HR" dirty="0"/>
              <a:t>  </a:t>
            </a:r>
            <a:r>
              <a:rPr lang="hr-HR" b="0" dirty="0"/>
              <a:t>uglavnom učenici kažu da je i dalje se vi ne mislite jer ste svoj posao obavili, a oni za koje znate da im nije jasno nije ni jako važno jer za dovoljan će se izvući </a:t>
            </a:r>
            <a:endParaRPr lang="hr-HR" dirty="0"/>
          </a:p>
          <a:p>
            <a:pPr lvl="0"/>
            <a:r>
              <a:rPr lang="hr-HR" i="1" dirty="0">
                <a:solidFill>
                  <a:schemeClr val="tx2"/>
                </a:solidFill>
              </a:rPr>
              <a:t>Prijedlog</a:t>
            </a:r>
            <a:r>
              <a:rPr lang="hr-HR" dirty="0"/>
              <a:t> :  </a:t>
            </a:r>
            <a:r>
              <a:rPr lang="hr-HR" i="1" dirty="0"/>
              <a:t>umjesto pitanja davati izjave , mišljenja, tvrdnje o obrađenom sadržaju i vidjeti kako na njih učenici reagiraju</a:t>
            </a:r>
            <a:endParaRPr lang="hr-HR" dirty="0"/>
          </a:p>
          <a:p>
            <a:pPr marL="0" indent="0">
              <a:buNone/>
            </a:pPr>
            <a:r>
              <a:rPr lang="hr-HR" b="1" dirty="0"/>
              <a:t> </a:t>
            </a:r>
            <a:endParaRPr lang="hr-HR" dirty="0"/>
          </a:p>
          <a:p>
            <a:pPr marL="342900" indent="-342900">
              <a:buFontTx/>
              <a:buChar char="-"/>
            </a:pPr>
            <a:r>
              <a:rPr lang="hr-HR" dirty="0"/>
              <a:t>PITANJE  „</a:t>
            </a:r>
            <a:r>
              <a:rPr lang="hr-HR" i="1" dirty="0">
                <a:solidFill>
                  <a:srgbClr val="0070C0"/>
                </a:solidFill>
              </a:rPr>
              <a:t>JE LI</a:t>
            </a:r>
            <a:r>
              <a:rPr lang="hr-HR" dirty="0">
                <a:solidFill>
                  <a:srgbClr val="0070C0"/>
                </a:solidFill>
              </a:rPr>
              <a:t> „ </a:t>
            </a:r>
          </a:p>
          <a:p>
            <a:r>
              <a:rPr lang="hr-HR" dirty="0"/>
              <a:t>   </a:t>
            </a:r>
            <a:r>
              <a:rPr lang="hr-HR" b="0" i="1" dirty="0"/>
              <a:t>uglavnom učenici kažu –da ili ne ili kimnu glavom</a:t>
            </a:r>
          </a:p>
          <a:p>
            <a:r>
              <a:rPr lang="hr-HR" dirty="0">
                <a:solidFill>
                  <a:srgbClr val="C00000"/>
                </a:solidFill>
              </a:rPr>
              <a:t>Prijedlog</a:t>
            </a:r>
            <a:r>
              <a:rPr lang="hr-HR" dirty="0"/>
              <a:t> : postavljati </a:t>
            </a:r>
            <a:r>
              <a:rPr lang="hr-HR" dirty="0">
                <a:solidFill>
                  <a:schemeClr val="bg1">
                    <a:lumMod val="50000"/>
                  </a:schemeClr>
                </a:solidFill>
              </a:rPr>
              <a:t>pitanje</a:t>
            </a:r>
            <a:r>
              <a:rPr lang="hr-HR" dirty="0">
                <a:solidFill>
                  <a:schemeClr val="bg1">
                    <a:lumMod val="65000"/>
                  </a:schemeClr>
                </a:solidFill>
              </a:rPr>
              <a:t> </a:t>
            </a:r>
            <a:r>
              <a:rPr lang="hr-HR" i="1" dirty="0">
                <a:solidFill>
                  <a:srgbClr val="C00000"/>
                </a:solidFill>
              </a:rPr>
              <a:t>Zašto</a:t>
            </a:r>
            <a:r>
              <a:rPr lang="hr-HR" dirty="0">
                <a:solidFill>
                  <a:schemeClr val="bg1">
                    <a:lumMod val="65000"/>
                  </a:schemeClr>
                </a:solidFill>
              </a:rPr>
              <a:t> </a:t>
            </a:r>
            <a:r>
              <a:rPr lang="hr-HR" dirty="0"/>
              <a:t>jer ga treba </a:t>
            </a:r>
            <a:r>
              <a:rPr lang="hr-HR" dirty="0" err="1"/>
              <a:t>treba</a:t>
            </a:r>
            <a:r>
              <a:rPr lang="hr-HR" dirty="0"/>
              <a:t> argumentirati</a:t>
            </a:r>
          </a:p>
          <a:p>
            <a:pPr marL="0" indent="0">
              <a:buNone/>
            </a:pPr>
            <a:endParaRPr lang="hr-HR" dirty="0"/>
          </a:p>
          <a:p>
            <a:pPr marL="342900" lvl="0" indent="-342900">
              <a:buFontTx/>
              <a:buChar char="-"/>
            </a:pPr>
            <a:r>
              <a:rPr lang="hr-HR" dirty="0">
                <a:solidFill>
                  <a:srgbClr val="0070C0"/>
                </a:solidFill>
              </a:rPr>
              <a:t>Umjesto pitanja ponuditi nekoliko mogućih odgovora- da učenik izabere i</a:t>
            </a:r>
          </a:p>
          <a:p>
            <a:pPr lvl="0"/>
            <a:r>
              <a:rPr lang="hr-HR" dirty="0">
                <a:solidFill>
                  <a:srgbClr val="0070C0"/>
                </a:solidFill>
              </a:rPr>
              <a:t>      objasni</a:t>
            </a:r>
          </a:p>
          <a:p>
            <a:pPr marL="0" indent="0">
              <a:buNone/>
            </a:pPr>
            <a:endParaRPr lang="hr-HR" dirty="0"/>
          </a:p>
          <a:p>
            <a:pPr lvl="0"/>
            <a:r>
              <a:rPr lang="hr-HR" dirty="0"/>
              <a:t>- Kada postavljate pitanje učeniku koji ne želi učiti ili  mu se ne da,  pustite ga trenutno, pitajte druge, pa se vratite na prvoga (koji kaže da ne zna), da provjerite da li je čuo odgovore koje su dali učenici i da li nakon njih može argumentirati svoj sadašnji odgovor ili mišljenje</a:t>
            </a:r>
          </a:p>
          <a:p>
            <a:endParaRPr lang="hr-HR" dirty="0"/>
          </a:p>
        </p:txBody>
      </p:sp>
    </p:spTree>
    <p:extLst>
      <p:ext uri="{BB962C8B-B14F-4D97-AF65-F5344CB8AC3E}">
        <p14:creationId xmlns:p14="http://schemas.microsoft.com/office/powerpoint/2010/main" val="563036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27584" y="1196752"/>
            <a:ext cx="7543800" cy="3886200"/>
          </a:xfrm>
        </p:spPr>
        <p:txBody>
          <a:bodyPr>
            <a:normAutofit/>
          </a:bodyPr>
          <a:lstStyle/>
          <a:p>
            <a:pPr lvl="0"/>
            <a:r>
              <a:rPr lang="hr-HR" dirty="0"/>
              <a:t>- ne bi trebalo biti glupih pitanja – glavno da sudjeluju da se nauče biti odvažni</a:t>
            </a:r>
          </a:p>
          <a:p>
            <a:pPr marL="0" indent="0">
              <a:buNone/>
            </a:pPr>
            <a:endParaRPr lang="hr-HR" dirty="0"/>
          </a:p>
          <a:p>
            <a:pPr lvl="0"/>
            <a:r>
              <a:rPr lang="hr-HR" dirty="0"/>
              <a:t>-  umjesto odgovora na vaše pitanje neka učenici postavljaju pitanja jedan drugome o naučenom ili pitanja vama učiteljima o  nejasnoćama određenog sadržaja – mogu pisati pitanja na papir </a:t>
            </a:r>
          </a:p>
          <a:p>
            <a:pPr marL="0" indent="0">
              <a:buNone/>
            </a:pPr>
            <a:endParaRPr lang="hr-HR" dirty="0"/>
          </a:p>
          <a:p>
            <a:r>
              <a:rPr lang="hr-HR" dirty="0"/>
              <a:t> </a:t>
            </a:r>
          </a:p>
          <a:p>
            <a:pPr marL="0" indent="0">
              <a:buNone/>
            </a:pPr>
            <a:endParaRPr lang="hr-HR" dirty="0"/>
          </a:p>
          <a:p>
            <a:endParaRPr lang="hr-HR" dirty="0"/>
          </a:p>
        </p:txBody>
      </p:sp>
    </p:spTree>
    <p:extLst>
      <p:ext uri="{BB962C8B-B14F-4D97-AF65-F5344CB8AC3E}">
        <p14:creationId xmlns:p14="http://schemas.microsoft.com/office/powerpoint/2010/main" val="1237144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620688"/>
            <a:ext cx="8229600" cy="5400600"/>
          </a:xfrm>
        </p:spPr>
        <p:txBody>
          <a:bodyPr>
            <a:normAutofit fontScale="85000" lnSpcReduction="10000"/>
          </a:bodyPr>
          <a:lstStyle/>
          <a:p>
            <a:pPr lvl="0" algn="ctr"/>
            <a:r>
              <a:rPr lang="hr-HR" dirty="0">
                <a:solidFill>
                  <a:srgbClr val="7030A0"/>
                </a:solidFill>
              </a:rPr>
              <a:t>IDEJE ZA ZAVRŠNI DIO SATA</a:t>
            </a:r>
          </a:p>
          <a:p>
            <a:pPr lvl="0"/>
            <a:endParaRPr lang="hr-HR" dirty="0"/>
          </a:p>
          <a:p>
            <a:pPr lvl="0"/>
            <a:r>
              <a:rPr lang="hr-HR" dirty="0"/>
              <a:t>-  Da učenici odrade zadnji dio sata – utvrđivanje – npr. u grupama razgovaraju o tome što im je bilo nejasno ili - u grupama- što smo danas naučili</a:t>
            </a:r>
          </a:p>
          <a:p>
            <a:pPr marL="0" indent="0">
              <a:buNone/>
            </a:pPr>
            <a:r>
              <a:rPr lang="hr-HR" dirty="0"/>
              <a:t> </a:t>
            </a:r>
          </a:p>
          <a:p>
            <a:pPr lvl="0"/>
            <a:r>
              <a:rPr lang="hr-HR" dirty="0"/>
              <a:t>-  Napisati na kartice što nije jasno ili što im se svidjelo</a:t>
            </a:r>
          </a:p>
          <a:p>
            <a:pPr marL="0" indent="0">
              <a:buNone/>
            </a:pPr>
            <a:r>
              <a:rPr lang="hr-HR" dirty="0"/>
              <a:t> </a:t>
            </a:r>
          </a:p>
          <a:p>
            <a:pPr lvl="0"/>
            <a:r>
              <a:rPr lang="hr-HR" dirty="0"/>
              <a:t>-  Podjela kartice – na jednoj strani pišu što im se svidjelo, što su razumjeli, a na drugoj strani kartice nešto što nisu razumjeli, može biti i pitanje</a:t>
            </a:r>
          </a:p>
          <a:p>
            <a:pPr marL="0" indent="0">
              <a:buNone/>
            </a:pPr>
            <a:endParaRPr lang="hr-HR" dirty="0"/>
          </a:p>
          <a:p>
            <a:pPr marL="342900" lvl="0" indent="-342900">
              <a:buFontTx/>
              <a:buChar char="-"/>
            </a:pPr>
            <a:r>
              <a:rPr lang="hr-HR" dirty="0"/>
              <a:t>Sažimanje sadržaja u jednoj, dvije rečenice</a:t>
            </a:r>
          </a:p>
          <a:p>
            <a:pPr marL="342900" lvl="0" indent="-342900">
              <a:buFontTx/>
              <a:buChar char="-"/>
            </a:pPr>
            <a:endParaRPr lang="hr-HR" dirty="0"/>
          </a:p>
          <a:p>
            <a:pPr marL="342900" lvl="0" indent="-342900">
              <a:buFontTx/>
              <a:buChar char="-"/>
            </a:pPr>
            <a:r>
              <a:rPr lang="hr-HR" dirty="0"/>
              <a:t>Nekim naslovom ili rečenicom napisati </a:t>
            </a:r>
            <a:r>
              <a:rPr lang="hr-HR" i="1" dirty="0"/>
              <a:t>nešto </a:t>
            </a:r>
            <a:r>
              <a:rPr lang="hr-HR" dirty="0"/>
              <a:t> o današnjoj temi </a:t>
            </a:r>
          </a:p>
          <a:p>
            <a:pPr lvl="0" algn="ctr"/>
            <a:r>
              <a:rPr lang="hr-HR" b="0" i="1" dirty="0">
                <a:solidFill>
                  <a:srgbClr val="00B050"/>
                </a:solidFill>
              </a:rPr>
              <a:t>/ iste </a:t>
            </a:r>
            <a:r>
              <a:rPr lang="hr-HR" b="0" i="1" dirty="0" err="1">
                <a:solidFill>
                  <a:srgbClr val="00B050"/>
                </a:solidFill>
              </a:rPr>
              <a:t>zadatake</a:t>
            </a:r>
            <a:r>
              <a:rPr lang="hr-HR" b="0" i="1" dirty="0">
                <a:solidFill>
                  <a:srgbClr val="00B050"/>
                </a:solidFill>
              </a:rPr>
              <a:t> možete dati i na početku sata radi procjene njihovih spoznaja o prijašnjem gradivu/</a:t>
            </a:r>
          </a:p>
          <a:p>
            <a:endParaRPr lang="hr-HR" dirty="0"/>
          </a:p>
        </p:txBody>
      </p:sp>
    </p:spTree>
    <p:extLst>
      <p:ext uri="{BB962C8B-B14F-4D97-AF65-F5344CB8AC3E}">
        <p14:creationId xmlns:p14="http://schemas.microsoft.com/office/powerpoint/2010/main" val="268362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buNone/>
            </a:pPr>
            <a:r>
              <a:rPr lang="hr-HR" sz="2400" dirty="0"/>
              <a:t>Prema </a:t>
            </a:r>
            <a:r>
              <a:rPr lang="hr-HR" sz="2400" dirty="0" err="1"/>
              <a:t>Korakovcima</a:t>
            </a:r>
            <a:r>
              <a:rPr lang="hr-HR" sz="2400" dirty="0"/>
              <a:t> </a:t>
            </a:r>
          </a:p>
          <a:p>
            <a:pPr marL="0" indent="0">
              <a:buNone/>
            </a:pPr>
            <a:endParaRPr lang="hr-HR" sz="2400" dirty="0"/>
          </a:p>
          <a:p>
            <a:pPr marL="0" indent="0" algn="ctr">
              <a:buNone/>
            </a:pPr>
            <a:r>
              <a:rPr lang="hr-HR" sz="2400" dirty="0"/>
              <a:t> svrha POUČAVANJA </a:t>
            </a:r>
          </a:p>
          <a:p>
            <a:pPr marL="0" indent="0" algn="ctr">
              <a:buNone/>
            </a:pPr>
            <a:r>
              <a:rPr lang="hr-HR" sz="2400" dirty="0"/>
              <a:t>je prikupljanje podataka od učenika o naučenom  u svrhu poboljšavanja budućeg poučavanja</a:t>
            </a:r>
          </a:p>
        </p:txBody>
      </p:sp>
    </p:spTree>
    <p:extLst>
      <p:ext uri="{BB962C8B-B14F-4D97-AF65-F5344CB8AC3E}">
        <p14:creationId xmlns:p14="http://schemas.microsoft.com/office/powerpoint/2010/main" val="3474589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3200" b="1" dirty="0"/>
              <a:t>PROCJENJIVANJE :</a:t>
            </a:r>
            <a:br>
              <a:rPr lang="hr-HR" sz="3200" dirty="0"/>
            </a:br>
            <a:endParaRPr lang="hr-HR" sz="3200" dirty="0"/>
          </a:p>
        </p:txBody>
      </p:sp>
      <p:sp>
        <p:nvSpPr>
          <p:cNvPr id="3" name="Rezervirano mjesto sadržaja 2"/>
          <p:cNvSpPr>
            <a:spLocks noGrp="1"/>
          </p:cNvSpPr>
          <p:nvPr>
            <p:ph idx="1"/>
          </p:nvPr>
        </p:nvSpPr>
        <p:spPr/>
        <p:txBody>
          <a:bodyPr>
            <a:normAutofit/>
          </a:bodyPr>
          <a:lstStyle/>
          <a:p>
            <a:r>
              <a:rPr lang="hr-HR" b="1" dirty="0" err="1"/>
              <a:t>Sumativna</a:t>
            </a:r>
            <a:r>
              <a:rPr lang="hr-HR" b="1" dirty="0"/>
              <a:t> ocjena</a:t>
            </a:r>
            <a:r>
              <a:rPr lang="hr-HR" dirty="0"/>
              <a:t> – </a:t>
            </a:r>
            <a:r>
              <a:rPr lang="hr-HR" b="0" dirty="0"/>
              <a:t>tradicionalna;  izražava se brojem </a:t>
            </a:r>
          </a:p>
          <a:p>
            <a:r>
              <a:rPr lang="hr-HR" b="0" dirty="0"/>
              <a:t>			                      (znak, pečat)</a:t>
            </a:r>
          </a:p>
          <a:p>
            <a:pPr marL="0" lvl="0" indent="0">
              <a:buNone/>
            </a:pPr>
            <a:r>
              <a:rPr lang="hr-HR" b="0" i="1" dirty="0"/>
              <a:t>(ima smisla ako se uz broj da i neki svoj osvrt i mišljenje)</a:t>
            </a:r>
          </a:p>
          <a:p>
            <a:pPr marL="0" indent="0">
              <a:buNone/>
            </a:pPr>
            <a:endParaRPr lang="hr-HR" sz="2400" b="0" dirty="0"/>
          </a:p>
          <a:p>
            <a:pPr marL="0" indent="0">
              <a:buNone/>
            </a:pPr>
            <a:r>
              <a:rPr lang="hr-HR" sz="2400" b="0" dirty="0"/>
              <a:t>Za što učenik uči ? – za ocjenu</a:t>
            </a:r>
          </a:p>
          <a:p>
            <a:pPr marL="0" indent="0">
              <a:buNone/>
            </a:pPr>
            <a:r>
              <a:rPr lang="hr-HR" sz="1800" b="0" dirty="0">
                <a:solidFill>
                  <a:srgbClr val="00B0F0"/>
                </a:solidFill>
              </a:rPr>
              <a:t>/Kad dijete uđe u sustav dobiva ocjene, najčešće 5, stvara se ekstrinzična motivacija i naposljetku dijete uči za tu „motivirajuću“ 5./</a:t>
            </a:r>
          </a:p>
          <a:p>
            <a:pPr marL="0" indent="0">
              <a:buNone/>
            </a:pPr>
            <a:endParaRPr lang="hr-HR" sz="2400" dirty="0"/>
          </a:p>
          <a:p>
            <a:pPr algn="ctr"/>
            <a:r>
              <a:rPr lang="hr-HR" sz="2800" b="1" u="sng" dirty="0">
                <a:solidFill>
                  <a:srgbClr val="FF0000"/>
                </a:solidFill>
              </a:rPr>
              <a:t>Formativno</a:t>
            </a:r>
          </a:p>
          <a:p>
            <a:endParaRPr lang="hr-HR" dirty="0"/>
          </a:p>
        </p:txBody>
      </p:sp>
    </p:spTree>
    <p:extLst>
      <p:ext uri="{BB962C8B-B14F-4D97-AF65-F5344CB8AC3E}">
        <p14:creationId xmlns:p14="http://schemas.microsoft.com/office/powerpoint/2010/main" val="191156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pPr marL="0" indent="0" algn="ctr">
              <a:buNone/>
            </a:pPr>
            <a:r>
              <a:rPr lang="hr-HR" sz="4000" dirty="0">
                <a:solidFill>
                  <a:srgbClr val="FF0000"/>
                </a:solidFill>
                <a:latin typeface="Aharoni" panose="02010803020104030203" pitchFamily="2" charset="-79"/>
                <a:cs typeface="Aharoni" panose="02010803020104030203" pitchFamily="2" charset="-79"/>
              </a:rPr>
              <a:t>FORMATIVNO </a:t>
            </a:r>
          </a:p>
          <a:p>
            <a:pPr marL="0" indent="0" algn="ctr">
              <a:buNone/>
            </a:pPr>
            <a:r>
              <a:rPr lang="hr-HR" sz="4000" dirty="0">
                <a:solidFill>
                  <a:srgbClr val="FF0000"/>
                </a:solidFill>
                <a:latin typeface="Aharoni" panose="02010803020104030203" pitchFamily="2" charset="-79"/>
                <a:cs typeface="Aharoni" panose="02010803020104030203" pitchFamily="2" charset="-79"/>
              </a:rPr>
              <a:t>PROCJENJIVANJE</a:t>
            </a:r>
          </a:p>
        </p:txBody>
      </p:sp>
    </p:spTree>
    <p:extLst>
      <p:ext uri="{BB962C8B-B14F-4D97-AF65-F5344CB8AC3E}">
        <p14:creationId xmlns:p14="http://schemas.microsoft.com/office/powerpoint/2010/main" val="3864826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8229600" cy="5361459"/>
          </a:xfrm>
        </p:spPr>
        <p:txBody>
          <a:bodyPr>
            <a:normAutofit/>
          </a:bodyPr>
          <a:lstStyle/>
          <a:p>
            <a:r>
              <a:rPr lang="hr-HR" dirty="0"/>
              <a:t>- kontinuirano; </a:t>
            </a:r>
          </a:p>
          <a:p>
            <a:r>
              <a:rPr lang="hr-HR" dirty="0"/>
              <a:t>- usmjereno na učenje ne na ocjenu; </a:t>
            </a:r>
          </a:p>
          <a:p>
            <a:r>
              <a:rPr lang="hr-HR" sz="1800" b="0" i="1" dirty="0"/>
              <a:t>bukvalno moći otvoriti glavu učenika i vidjeti što je sve unutra.</a:t>
            </a:r>
          </a:p>
          <a:p>
            <a:pPr marL="0" indent="0" algn="ctr">
              <a:buNone/>
            </a:pPr>
            <a:r>
              <a:rPr lang="hr-HR" b="1" u="sng" dirty="0"/>
              <a:t>Ne odnosi se na ocjenjivanje već na poučavanje.</a:t>
            </a:r>
            <a:endParaRPr lang="hr-HR" dirty="0"/>
          </a:p>
          <a:p>
            <a:r>
              <a:rPr lang="hr-HR" dirty="0"/>
              <a:t>Formativno učenje je proces, on se stvara. </a:t>
            </a:r>
          </a:p>
          <a:p>
            <a:pPr marL="0" indent="0">
              <a:buNone/>
            </a:pPr>
            <a:r>
              <a:rPr lang="hr-HR" dirty="0"/>
              <a:t> </a:t>
            </a:r>
          </a:p>
          <a:p>
            <a:pPr marL="0" indent="0">
              <a:buNone/>
            </a:pPr>
            <a:r>
              <a:rPr lang="hr-HR" u="sng" dirty="0">
                <a:solidFill>
                  <a:srgbClr val="0070C0"/>
                </a:solidFill>
              </a:rPr>
              <a:t>Što trebamo unaprijediti u poučavanju :</a:t>
            </a:r>
            <a:endParaRPr lang="hr-HR" dirty="0">
              <a:solidFill>
                <a:srgbClr val="0070C0"/>
              </a:solidFill>
            </a:endParaRPr>
          </a:p>
          <a:p>
            <a:pPr marL="0" lvl="0" indent="0" algn="ctr">
              <a:buNone/>
            </a:pPr>
            <a:r>
              <a:rPr lang="hr-HR" dirty="0"/>
              <a:t>- otkrivamo na temelju učenikovih znanja </a:t>
            </a:r>
          </a:p>
          <a:p>
            <a:pPr marL="0" indent="0">
              <a:buNone/>
            </a:pPr>
            <a:r>
              <a:rPr lang="hr-HR" dirty="0"/>
              <a:t> </a:t>
            </a:r>
          </a:p>
          <a:p>
            <a:pPr marL="342900" indent="-342900">
              <a:buFontTx/>
              <a:buChar char="-"/>
            </a:pPr>
            <a:r>
              <a:rPr lang="hr-HR" dirty="0"/>
              <a:t>Važno je otkriti da li ste realizirali cilj svoga poučavanja </a:t>
            </a:r>
          </a:p>
          <a:p>
            <a:pPr algn="ctr"/>
            <a:r>
              <a:rPr lang="hr-HR" dirty="0">
                <a:solidFill>
                  <a:srgbClr val="FF0000"/>
                </a:solidFill>
              </a:rPr>
              <a:t>to možemo doznati samo od učenika</a:t>
            </a:r>
          </a:p>
          <a:p>
            <a:r>
              <a:rPr lang="hr-HR" sz="1800" b="0" dirty="0"/>
              <a:t>(a ne u smislu vlastite procjene /dojma /mišljenja čemu sam ih ja to poučila)</a:t>
            </a:r>
          </a:p>
          <a:p>
            <a:endParaRPr lang="hr-HR" dirty="0"/>
          </a:p>
        </p:txBody>
      </p:sp>
    </p:spTree>
    <p:extLst>
      <p:ext uri="{BB962C8B-B14F-4D97-AF65-F5344CB8AC3E}">
        <p14:creationId xmlns:p14="http://schemas.microsoft.com/office/powerpoint/2010/main" val="86581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sz="2400" b="1" i="1" u="sng" dirty="0"/>
              <a:t>CILJEVI FORMATIVNOG PROCJENJIVANJA</a:t>
            </a:r>
            <a:endParaRPr lang="hr-HR" sz="2400" dirty="0"/>
          </a:p>
        </p:txBody>
      </p:sp>
      <p:sp>
        <p:nvSpPr>
          <p:cNvPr id="3" name="Rezervirano mjesto sadržaja 2"/>
          <p:cNvSpPr>
            <a:spLocks noGrp="1"/>
          </p:cNvSpPr>
          <p:nvPr>
            <p:ph idx="1"/>
          </p:nvPr>
        </p:nvSpPr>
        <p:spPr/>
        <p:txBody>
          <a:bodyPr>
            <a:normAutofit fontScale="77500" lnSpcReduction="20000"/>
          </a:bodyPr>
          <a:lstStyle/>
          <a:p>
            <a:r>
              <a:rPr lang="hr-HR" dirty="0"/>
              <a:t>FP se više koristi kod sadržaja gdje se traže više razine mišljenja. Kod automatizacije ili učenja napamet ne.</a:t>
            </a:r>
          </a:p>
          <a:p>
            <a:r>
              <a:rPr lang="hr-HR" dirty="0"/>
              <a:t>Kada učenik zna cilj nekog rada, lakše se može usmjeriti na svoje učenje, na povezivanje prijašnjih spoznaja sa novim, može pratiti svoj rad.</a:t>
            </a:r>
          </a:p>
          <a:p>
            <a:r>
              <a:rPr lang="hr-HR" dirty="0"/>
              <a:t>Na taj način već započinje proces </a:t>
            </a:r>
            <a:r>
              <a:rPr lang="hr-HR" dirty="0" err="1"/>
              <a:t>samopraćenja</a:t>
            </a:r>
            <a:r>
              <a:rPr lang="hr-HR" dirty="0"/>
              <a:t>.</a:t>
            </a:r>
          </a:p>
          <a:p>
            <a:pPr marL="0" indent="0">
              <a:buNone/>
            </a:pPr>
            <a:endParaRPr lang="hr-HR" dirty="0"/>
          </a:p>
          <a:p>
            <a:pPr marL="0" indent="0">
              <a:buNone/>
            </a:pPr>
            <a:endParaRPr lang="hr-HR" dirty="0"/>
          </a:p>
          <a:p>
            <a:pPr marL="0" indent="0">
              <a:buNone/>
            </a:pPr>
            <a:r>
              <a:rPr lang="hr-HR" dirty="0"/>
              <a:t>Ciljevi / ishodi – ne treba ih biti puno, dovoljno je 3 (možda i jedan za određenu nastavnu jedinicu) ali moraju biti jasni.</a:t>
            </a:r>
          </a:p>
          <a:p>
            <a:r>
              <a:rPr lang="hr-HR" i="1" dirty="0"/>
              <a:t> /to su izjave koje govore o tome što će učenik nakon sata moći s dobivenim sadržajem/</a:t>
            </a:r>
            <a:endParaRPr lang="hr-HR" dirty="0"/>
          </a:p>
          <a:p>
            <a:r>
              <a:rPr lang="hr-HR" dirty="0"/>
              <a:t>Pravo formativno praćenje ide jedino uz jasno postavljene ciljeve / ishode</a:t>
            </a:r>
          </a:p>
          <a:p>
            <a:r>
              <a:rPr lang="hr-HR" dirty="0"/>
              <a:t>Što će učenik točno moći.</a:t>
            </a:r>
          </a:p>
          <a:p>
            <a:pPr marL="0" indent="0">
              <a:buNone/>
            </a:pPr>
            <a:endParaRPr lang="hr-HR" dirty="0"/>
          </a:p>
          <a:p>
            <a:pPr marL="0" indent="0">
              <a:buNone/>
            </a:pPr>
            <a:r>
              <a:rPr lang="hr-HR" b="1" i="1" dirty="0" err="1"/>
              <a:t>Bloomova</a:t>
            </a:r>
            <a:r>
              <a:rPr lang="hr-HR" b="1" i="1" dirty="0"/>
              <a:t> taksonomija!</a:t>
            </a:r>
            <a:endParaRPr lang="hr-HR" i="1" dirty="0"/>
          </a:p>
          <a:p>
            <a:endParaRPr lang="hr-HR" dirty="0"/>
          </a:p>
        </p:txBody>
      </p:sp>
    </p:spTree>
    <p:extLst>
      <p:ext uri="{BB962C8B-B14F-4D97-AF65-F5344CB8AC3E}">
        <p14:creationId xmlns:p14="http://schemas.microsoft.com/office/powerpoint/2010/main" val="261949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hr-HR" dirty="0"/>
              <a:t>O PITANJIMA</a:t>
            </a:r>
            <a:br>
              <a:rPr lang="hr-HR" dirty="0"/>
            </a:br>
            <a:endParaRPr lang="hr-HR" dirty="0"/>
          </a:p>
        </p:txBody>
      </p:sp>
      <p:sp>
        <p:nvSpPr>
          <p:cNvPr id="3" name="Rezervirano mjesto sadržaja 2"/>
          <p:cNvSpPr>
            <a:spLocks noGrp="1"/>
          </p:cNvSpPr>
          <p:nvPr>
            <p:ph idx="1"/>
          </p:nvPr>
        </p:nvSpPr>
        <p:spPr>
          <a:xfrm>
            <a:off x="539552" y="1124744"/>
            <a:ext cx="8229600" cy="4525963"/>
          </a:xfrm>
        </p:spPr>
        <p:txBody>
          <a:bodyPr>
            <a:normAutofit fontScale="92500" lnSpcReduction="10000"/>
          </a:bodyPr>
          <a:lstStyle/>
          <a:p>
            <a:r>
              <a:rPr lang="hr-HR" dirty="0"/>
              <a:t>Učitelji stalno postavljaju pitanja.</a:t>
            </a:r>
          </a:p>
          <a:p>
            <a:r>
              <a:rPr lang="hr-HR" dirty="0"/>
              <a:t>Neka istraživanja kažu da učitelji postave 300-400 pitanja na dan. Pitanja se koriste da bi se učenika provjerilo da li su napisali zadaću, jesu li razumjeli, i sl. To su pitanja kojima se ne potiče na razmišljanje ni ne motivira.</a:t>
            </a:r>
          </a:p>
          <a:p>
            <a:pPr marL="0" indent="0">
              <a:buNone/>
            </a:pPr>
            <a:endParaRPr lang="hr-HR" dirty="0"/>
          </a:p>
          <a:p>
            <a:r>
              <a:rPr lang="hr-HR" dirty="0"/>
              <a:t>Često pojedini učenici ne znaju što ne znaju, stoga učitelj treba razgovarati s učenikom i pojasniti u čemu je dobar, što zna i može, pojasniti mu kriterije po kojima procjenjuje njegovo znanje i mogućnosti. </a:t>
            </a:r>
          </a:p>
          <a:p>
            <a:r>
              <a:rPr lang="hr-HR" dirty="0"/>
              <a:t>Čini se da je </a:t>
            </a:r>
            <a:r>
              <a:rPr lang="hr-HR" dirty="0" err="1"/>
              <a:t>najbitnije</a:t>
            </a:r>
            <a:r>
              <a:rPr lang="hr-HR" dirty="0"/>
              <a:t> memorirati informacije a ne promišljati o njima.</a:t>
            </a:r>
          </a:p>
          <a:p>
            <a:pPr marL="0" indent="0">
              <a:buNone/>
            </a:pPr>
            <a:endParaRPr lang="hr-HR" dirty="0"/>
          </a:p>
          <a:p>
            <a:r>
              <a:rPr lang="hr-HR" dirty="0"/>
              <a:t>Često učenici daju odgovore, nagađajući što učitelj želi da odgovore.</a:t>
            </a:r>
          </a:p>
          <a:p>
            <a:endParaRPr lang="hr-HR" dirty="0"/>
          </a:p>
        </p:txBody>
      </p:sp>
    </p:spTree>
    <p:extLst>
      <p:ext uri="{BB962C8B-B14F-4D97-AF65-F5344CB8AC3E}">
        <p14:creationId xmlns:p14="http://schemas.microsoft.com/office/powerpoint/2010/main" val="227229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39552" y="-387424"/>
            <a:ext cx="5791200" cy="1371600"/>
          </a:xfrm>
        </p:spPr>
        <p:txBody>
          <a:bodyPr>
            <a:normAutofit/>
          </a:bodyPr>
          <a:lstStyle/>
          <a:p>
            <a:r>
              <a:rPr lang="hr-HR" sz="2800" b="1" dirty="0">
                <a:solidFill>
                  <a:srgbClr val="0070C0"/>
                </a:solidFill>
              </a:rPr>
              <a:t>POVRATNA INFORMACIJA</a:t>
            </a:r>
            <a:r>
              <a:rPr lang="hr-HR" sz="2800" dirty="0">
                <a:solidFill>
                  <a:srgbClr val="0070C0"/>
                </a:solidFill>
              </a:rPr>
              <a:t> </a:t>
            </a:r>
          </a:p>
        </p:txBody>
      </p:sp>
      <p:sp>
        <p:nvSpPr>
          <p:cNvPr id="3" name="Rezervirano mjesto sadržaja 2"/>
          <p:cNvSpPr>
            <a:spLocks noGrp="1"/>
          </p:cNvSpPr>
          <p:nvPr>
            <p:ph idx="1"/>
          </p:nvPr>
        </p:nvSpPr>
        <p:spPr>
          <a:xfrm>
            <a:off x="611560" y="1196752"/>
            <a:ext cx="7620000" cy="4373563"/>
          </a:xfrm>
        </p:spPr>
        <p:txBody>
          <a:bodyPr>
            <a:normAutofit fontScale="85000" lnSpcReduction="20000"/>
          </a:bodyPr>
          <a:lstStyle/>
          <a:p>
            <a:pPr marL="0" indent="0">
              <a:buNone/>
            </a:pPr>
            <a:r>
              <a:rPr lang="hr-HR" dirty="0"/>
              <a:t>glavni dio FP </a:t>
            </a:r>
          </a:p>
          <a:p>
            <a:pPr marL="0" indent="0">
              <a:buNone/>
            </a:pPr>
            <a:endParaRPr lang="hr-HR" dirty="0"/>
          </a:p>
          <a:p>
            <a:pPr marL="0" indent="0">
              <a:buNone/>
            </a:pPr>
            <a:r>
              <a:rPr lang="hr-HR" dirty="0"/>
              <a:t>Neka istraživanja pokazuju da što više propitujete učenike/razgovarate s njima i dajete im PI oni će biti više motiviraniji za učenje – makar dva puta tjedno, konkretnu i jasnu PI</a:t>
            </a:r>
          </a:p>
          <a:p>
            <a:pPr marL="0" indent="0">
              <a:buNone/>
            </a:pPr>
            <a:endParaRPr lang="hr-HR" dirty="0"/>
          </a:p>
          <a:p>
            <a:pPr marL="0" indent="0">
              <a:buNone/>
            </a:pPr>
            <a:r>
              <a:rPr lang="hr-HR" dirty="0"/>
              <a:t>POSTOJI :</a:t>
            </a:r>
          </a:p>
          <a:p>
            <a:pPr lvl="0"/>
            <a:r>
              <a:rPr lang="hr-HR" b="1" dirty="0">
                <a:solidFill>
                  <a:schemeClr val="tx2">
                    <a:lumMod val="75000"/>
                  </a:schemeClr>
                </a:solidFill>
              </a:rPr>
              <a:t>evaluacijska</a:t>
            </a:r>
            <a:r>
              <a:rPr lang="hr-HR" b="1" dirty="0"/>
              <a:t> </a:t>
            </a:r>
            <a:r>
              <a:rPr lang="hr-HR" dirty="0"/>
              <a:t>–uglavnom ocjena ili PI jednom ključnom riječi  (dobro, bravo, loše)</a:t>
            </a:r>
          </a:p>
          <a:p>
            <a:pPr lvl="0"/>
            <a:r>
              <a:rPr lang="hr-HR" dirty="0"/>
              <a:t> </a:t>
            </a:r>
          </a:p>
          <a:p>
            <a:pPr lvl="0"/>
            <a:r>
              <a:rPr lang="hr-HR" b="1" dirty="0">
                <a:solidFill>
                  <a:srgbClr val="FF0000"/>
                </a:solidFill>
              </a:rPr>
              <a:t>DESKRIPTIVNA</a:t>
            </a:r>
            <a:r>
              <a:rPr lang="hr-HR" b="1" dirty="0"/>
              <a:t> </a:t>
            </a:r>
            <a:r>
              <a:rPr lang="hr-HR" dirty="0"/>
              <a:t>– opisna  sa obrazloženjem zašto baš takva procjena</a:t>
            </a:r>
          </a:p>
          <a:p>
            <a:pPr marL="0" indent="0">
              <a:buNone/>
            </a:pPr>
            <a:r>
              <a:rPr lang="hr-HR" dirty="0"/>
              <a:t> </a:t>
            </a:r>
          </a:p>
          <a:p>
            <a:pPr lvl="0"/>
            <a:r>
              <a:rPr lang="hr-HR" dirty="0"/>
              <a:t>Argumentirati baš svaku ocjenu – konstruktivno, konkretno, što je dobro što nije, prema kojim kriterijima, što poboljšati</a:t>
            </a:r>
          </a:p>
          <a:p>
            <a:endParaRPr lang="hr-HR" dirty="0"/>
          </a:p>
        </p:txBody>
      </p:sp>
    </p:spTree>
    <p:extLst>
      <p:ext uri="{BB962C8B-B14F-4D97-AF65-F5344CB8AC3E}">
        <p14:creationId xmlns:p14="http://schemas.microsoft.com/office/powerpoint/2010/main" val="89064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hr-HR" sz="1800" b="1" dirty="0">
                <a:solidFill>
                  <a:schemeClr val="accent4">
                    <a:lumMod val="75000"/>
                  </a:schemeClr>
                </a:solidFill>
              </a:rPr>
              <a:t>PI ne moraju biti samo usmene, </a:t>
            </a:r>
            <a:br>
              <a:rPr lang="hr-HR" sz="1800" b="1" dirty="0">
                <a:solidFill>
                  <a:schemeClr val="accent4">
                    <a:lumMod val="75000"/>
                  </a:schemeClr>
                </a:solidFill>
              </a:rPr>
            </a:br>
            <a:r>
              <a:rPr lang="hr-HR" sz="1800" b="1" dirty="0">
                <a:solidFill>
                  <a:schemeClr val="accent4">
                    <a:lumMod val="75000"/>
                  </a:schemeClr>
                </a:solidFill>
              </a:rPr>
              <a:t>već postoje i druge u pisanom obliku/formi </a:t>
            </a:r>
            <a:br>
              <a:rPr lang="hr-HR" sz="1800" dirty="0">
                <a:solidFill>
                  <a:schemeClr val="accent4">
                    <a:lumMod val="75000"/>
                  </a:schemeClr>
                </a:solidFill>
              </a:rPr>
            </a:br>
            <a:endParaRPr lang="hr-HR" sz="1800" dirty="0">
              <a:solidFill>
                <a:schemeClr val="accent4">
                  <a:lumMod val="75000"/>
                </a:schemeClr>
              </a:solidFill>
            </a:endParaRPr>
          </a:p>
        </p:txBody>
      </p:sp>
      <p:sp>
        <p:nvSpPr>
          <p:cNvPr id="3" name="Rezervirano mjesto sadržaja 2"/>
          <p:cNvSpPr>
            <a:spLocks noGrp="1"/>
          </p:cNvSpPr>
          <p:nvPr>
            <p:ph idx="1"/>
          </p:nvPr>
        </p:nvSpPr>
        <p:spPr>
          <a:xfrm>
            <a:off x="611560" y="1556792"/>
            <a:ext cx="8229600" cy="4525963"/>
          </a:xfrm>
        </p:spPr>
        <p:txBody>
          <a:bodyPr>
            <a:normAutofit fontScale="32500" lnSpcReduction="20000"/>
          </a:bodyPr>
          <a:lstStyle/>
          <a:p>
            <a:pPr lvl="0"/>
            <a:r>
              <a:rPr lang="hr-HR" sz="6400" b="0" dirty="0"/>
              <a:t>Učeničke mape, upitnici  o interesima učenika, procjene od strane drugih učenika, </a:t>
            </a:r>
            <a:r>
              <a:rPr lang="hr-HR" sz="6400" b="0" dirty="0" err="1"/>
              <a:t>samoprocjene</a:t>
            </a:r>
            <a:r>
              <a:rPr lang="hr-HR" sz="6400" b="0" dirty="0"/>
              <a:t>, međusobne evaluacije</a:t>
            </a:r>
          </a:p>
          <a:p>
            <a:pPr marL="0" indent="0">
              <a:buNone/>
            </a:pPr>
            <a:endParaRPr lang="hr-HR" sz="4300" dirty="0"/>
          </a:p>
          <a:p>
            <a:pPr marL="0" indent="0">
              <a:buNone/>
            </a:pPr>
            <a:r>
              <a:rPr lang="hr-HR" sz="5600" b="1" dirty="0">
                <a:solidFill>
                  <a:srgbClr val="FF0000"/>
                </a:solidFill>
              </a:rPr>
              <a:t>UČENIČKE MAPE</a:t>
            </a:r>
            <a:r>
              <a:rPr lang="hr-HR" sz="5600" dirty="0">
                <a:solidFill>
                  <a:srgbClr val="FF0000"/>
                </a:solidFill>
              </a:rPr>
              <a:t> </a:t>
            </a:r>
          </a:p>
          <a:p>
            <a:pPr marL="0" indent="0">
              <a:buNone/>
            </a:pPr>
            <a:r>
              <a:rPr lang="hr-HR" sz="5600" b="0" dirty="0"/>
              <a:t>		Ankete</a:t>
            </a:r>
          </a:p>
          <a:p>
            <a:pPr lvl="0"/>
            <a:r>
              <a:rPr lang="hr-HR" sz="5600" b="0" dirty="0"/>
              <a:t>		</a:t>
            </a:r>
            <a:r>
              <a:rPr lang="hr-HR" sz="5600" b="0" dirty="0" err="1"/>
              <a:t>Samoprocjene</a:t>
            </a:r>
            <a:endParaRPr lang="hr-HR" sz="5600" b="0" dirty="0"/>
          </a:p>
          <a:p>
            <a:pPr lvl="0"/>
            <a:r>
              <a:rPr lang="hr-HR" sz="5600" b="0" dirty="0"/>
              <a:t>		Pisani radovi</a:t>
            </a:r>
          </a:p>
          <a:p>
            <a:pPr lvl="0"/>
            <a:r>
              <a:rPr lang="hr-HR" sz="5600" b="0" dirty="0"/>
              <a:t>		Zapisi razgovora</a:t>
            </a:r>
          </a:p>
          <a:p>
            <a:pPr lvl="0"/>
            <a:r>
              <a:rPr lang="hr-HR" sz="5600" b="0" dirty="0"/>
              <a:t>		Mentalne mape</a:t>
            </a:r>
          </a:p>
          <a:p>
            <a:pPr lvl="0"/>
            <a:r>
              <a:rPr lang="hr-HR" sz="5600" b="0" dirty="0"/>
              <a:t>		Referati</a:t>
            </a:r>
          </a:p>
          <a:p>
            <a:pPr lvl="0"/>
            <a:r>
              <a:rPr lang="hr-HR" sz="5600" b="0" dirty="0"/>
              <a:t>		Isječci iz novina</a:t>
            </a:r>
          </a:p>
          <a:p>
            <a:pPr lvl="0"/>
            <a:r>
              <a:rPr lang="hr-HR" sz="5600" b="0" dirty="0"/>
              <a:t>		Anegdotski zapisi</a:t>
            </a:r>
          </a:p>
          <a:p>
            <a:endParaRPr lang="hr-HR" dirty="0"/>
          </a:p>
        </p:txBody>
      </p:sp>
    </p:spTree>
    <p:extLst>
      <p:ext uri="{BB962C8B-B14F-4D97-AF65-F5344CB8AC3E}">
        <p14:creationId xmlns:p14="http://schemas.microsoft.com/office/powerpoint/2010/main" val="3906973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snovno">
  <a:themeElements>
    <a:clrScheme name="Osnovno">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snovno">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snovno">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476</TotalTime>
  <Words>1119</Words>
  <Application>Microsoft Office PowerPoint</Application>
  <PresentationFormat>Prikaz na zaslonu (4:3)</PresentationFormat>
  <Paragraphs>138</Paragraphs>
  <Slides>16</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16</vt:i4>
      </vt:variant>
    </vt:vector>
  </HeadingPairs>
  <TitlesOfParts>
    <vt:vector size="20" baseType="lpstr">
      <vt:lpstr>Aharoni</vt:lpstr>
      <vt:lpstr>Arial</vt:lpstr>
      <vt:lpstr>Arial Black</vt:lpstr>
      <vt:lpstr>Osnovno</vt:lpstr>
      <vt:lpstr>FORMATIVNO praćenje i PROCJENJIVANJE</vt:lpstr>
      <vt:lpstr>PowerPoint prezentacija</vt:lpstr>
      <vt:lpstr>PROCJENJIVANJE : </vt:lpstr>
      <vt:lpstr>PowerPoint prezentacija</vt:lpstr>
      <vt:lpstr>PowerPoint prezentacija</vt:lpstr>
      <vt:lpstr>CILJEVI FORMATIVNOG PROCJENJIVANJA</vt:lpstr>
      <vt:lpstr>O PITANJIMA </vt:lpstr>
      <vt:lpstr>POVRATNA INFORMACIJA </vt:lpstr>
      <vt:lpstr>PI ne moraju biti samo usmene,  već postoje i druge u pisanom obliku/formi  </vt:lpstr>
      <vt:lpstr>MEĐUSOBNE EVALUACIJE </vt:lpstr>
      <vt:lpstr>SAMOPROCJENE </vt:lpstr>
      <vt:lpstr>PowerPoint prezentacija</vt:lpstr>
      <vt:lpstr>STRATEGIJE POUČAVANJA /FP </vt:lpstr>
      <vt:lpstr>PowerPoint prezentacija</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FORMATIVNO PROCJENJIVANJE</dc:title>
  <dc:creator>škola</dc:creator>
  <cp:lastModifiedBy>Ingrid Šimičić</cp:lastModifiedBy>
  <cp:revision>42</cp:revision>
  <dcterms:created xsi:type="dcterms:W3CDTF">2016-12-01T08:59:58Z</dcterms:created>
  <dcterms:modified xsi:type="dcterms:W3CDTF">2021-04-23T08:05:10Z</dcterms:modified>
</cp:coreProperties>
</file>