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2" r:id="rId9"/>
    <p:sldId id="263" r:id="rId10"/>
    <p:sldId id="276" r:id="rId11"/>
    <p:sldId id="264" r:id="rId12"/>
    <p:sldId id="277" r:id="rId13"/>
    <p:sldId id="265" r:id="rId14"/>
    <p:sldId id="278" r:id="rId15"/>
    <p:sldId id="266" r:id="rId16"/>
    <p:sldId id="267" r:id="rId17"/>
    <p:sldId id="280" r:id="rId18"/>
    <p:sldId id="268" r:id="rId19"/>
    <p:sldId id="281" r:id="rId20"/>
    <p:sldId id="282" r:id="rId21"/>
    <p:sldId id="270" r:id="rId22"/>
    <p:sldId id="271" r:id="rId23"/>
    <p:sldId id="284" r:id="rId24"/>
    <p:sldId id="272" r:id="rId25"/>
    <p:sldId id="285" r:id="rId26"/>
    <p:sldId id="273" r:id="rId27"/>
    <p:sldId id="286" r:id="rId28"/>
    <p:sldId id="274" r:id="rId29"/>
    <p:sldId id="287" r:id="rId3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28.10.2015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28.10.2015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28.10.2015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28.10.2015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28.10.2015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28.10.2015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28.10.2015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Kreda analiza šk.god.2014./15.</a:t>
            </a:r>
            <a:br>
              <a:rPr lang="hr-HR" dirty="0" smtClean="0"/>
            </a:br>
            <a:r>
              <a:rPr lang="hr-HR" dirty="0" smtClean="0"/>
              <a:t>za učitelje i roditelje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400800" cy="1752600"/>
          </a:xfrm>
        </p:spPr>
        <p:txBody>
          <a:bodyPr/>
          <a:lstStyle/>
          <a:p>
            <a:r>
              <a:rPr lang="hr-HR" dirty="0" smtClean="0">
                <a:solidFill>
                  <a:srgbClr val="7030A0"/>
                </a:solidFill>
              </a:rPr>
              <a:t>Provele i obradile : 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Ingrid </a:t>
            </a:r>
            <a:r>
              <a:rPr lang="hr-HR" dirty="0" err="1" smtClean="0">
                <a:solidFill>
                  <a:srgbClr val="7030A0"/>
                </a:solidFill>
              </a:rPr>
              <a:t>Šimičić</a:t>
            </a:r>
            <a:r>
              <a:rPr lang="hr-HR" dirty="0" smtClean="0">
                <a:solidFill>
                  <a:srgbClr val="7030A0"/>
                </a:solidFill>
              </a:rPr>
              <a:t>, pedagoginja škole </a:t>
            </a:r>
            <a:r>
              <a:rPr lang="hr-HR" smtClean="0">
                <a:solidFill>
                  <a:srgbClr val="7030A0"/>
                </a:solidFill>
              </a:rPr>
              <a:t>i </a:t>
            </a:r>
          </a:p>
          <a:p>
            <a:r>
              <a:rPr lang="hr-HR" smtClean="0">
                <a:solidFill>
                  <a:srgbClr val="7030A0"/>
                </a:solidFill>
              </a:rPr>
              <a:t>pripravnica </a:t>
            </a:r>
            <a:r>
              <a:rPr lang="hr-HR" dirty="0" smtClean="0">
                <a:solidFill>
                  <a:srgbClr val="7030A0"/>
                </a:solidFill>
              </a:rPr>
              <a:t>pedagoginja </a:t>
            </a:r>
            <a:r>
              <a:rPr lang="hr-HR" dirty="0" err="1" smtClean="0">
                <a:solidFill>
                  <a:srgbClr val="7030A0"/>
                </a:solidFill>
              </a:rPr>
              <a:t>Tania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Mulc</a:t>
            </a:r>
            <a:endParaRPr lang="hr-H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4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72608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hr-HR" dirty="0"/>
              <a:t>Neodgovorni roditelji</a:t>
            </a:r>
          </a:p>
          <a:p>
            <a:pPr lvl="0">
              <a:lnSpc>
                <a:spcPct val="150000"/>
              </a:lnSpc>
            </a:pPr>
            <a:r>
              <a:rPr lang="hr-HR" dirty="0"/>
              <a:t>Nerad učenika</a:t>
            </a:r>
          </a:p>
          <a:p>
            <a:pPr lvl="0">
              <a:lnSpc>
                <a:spcPct val="150000"/>
              </a:lnSpc>
            </a:pPr>
            <a:r>
              <a:rPr lang="hr-HR" dirty="0"/>
              <a:t>Nikakva zaštita profesora</a:t>
            </a:r>
          </a:p>
          <a:p>
            <a:pPr lvl="0">
              <a:lnSpc>
                <a:spcPct val="150000"/>
              </a:lnSpc>
            </a:pPr>
            <a:r>
              <a:rPr lang="hr-HR" dirty="0"/>
              <a:t>Previše direktiva sa vrha</a:t>
            </a:r>
          </a:p>
          <a:p>
            <a:pPr lvl="0">
              <a:lnSpc>
                <a:spcPct val="150000"/>
              </a:lnSpc>
            </a:pPr>
            <a:r>
              <a:rPr lang="hr-HR" dirty="0"/>
              <a:t>Ne cijeni se znanje i vještine</a:t>
            </a:r>
          </a:p>
          <a:p>
            <a:pPr lvl="0">
              <a:lnSpc>
                <a:spcPct val="150000"/>
              </a:lnSpc>
            </a:pPr>
            <a:r>
              <a:rPr lang="hr-HR" dirty="0"/>
              <a:t>Nekultura kod nekih učenika i nepoštovanje prema učiteljima</a:t>
            </a:r>
          </a:p>
          <a:p>
            <a:pPr lvl="0">
              <a:lnSpc>
                <a:spcPct val="150000"/>
              </a:lnSpc>
            </a:pPr>
            <a:r>
              <a:rPr lang="hr-HR" dirty="0"/>
              <a:t>Rad učitelja na više  škola</a:t>
            </a:r>
          </a:p>
          <a:p>
            <a:pPr lvl="0"/>
            <a:r>
              <a:rPr lang="hr-HR" dirty="0"/>
              <a:t>Država- nedovoljno cijene znanje i profesije, krive poruke koje se šalju djeci vezane uz znanje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97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txBody>
          <a:bodyPr>
            <a:noAutofit/>
          </a:bodyPr>
          <a:lstStyle/>
          <a:p>
            <a:r>
              <a:rPr lang="hr-HR" sz="2800" b="1" dirty="0" smtClean="0">
                <a:solidFill>
                  <a:schemeClr val="accent2">
                    <a:lumMod val="75000"/>
                  </a:schemeClr>
                </a:solidFill>
              </a:rPr>
              <a:t>5. ŠTO MOŽEMO NAPRAVITI DA BUDEMO JOŠ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2800" b="1" dirty="0" smtClean="0">
                <a:solidFill>
                  <a:schemeClr val="accent2">
                    <a:lumMod val="75000"/>
                  </a:schemeClr>
                </a:solidFill>
              </a:rPr>
              <a:t>BOLJI?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hr-H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824536"/>
          </a:xfrm>
        </p:spPr>
        <p:txBody>
          <a:bodyPr>
            <a:normAutofit/>
          </a:bodyPr>
          <a:lstStyle/>
          <a:p>
            <a:pPr lvl="0"/>
            <a:r>
              <a:rPr lang="hr-HR" dirty="0"/>
              <a:t>Poticati djecu na rad, na uspjeh, na potrebu za </a:t>
            </a:r>
            <a:r>
              <a:rPr lang="hr-HR" dirty="0" smtClean="0"/>
              <a:t>znanjem</a:t>
            </a:r>
          </a:p>
          <a:p>
            <a:pPr marL="0" lvl="0" indent="0">
              <a:buNone/>
            </a:pPr>
            <a:r>
              <a:rPr lang="hr-HR" dirty="0" smtClean="0"/>
              <a:t> </a:t>
            </a:r>
            <a:endParaRPr lang="hr-HR" dirty="0"/>
          </a:p>
          <a:p>
            <a:pPr lvl="0"/>
            <a:r>
              <a:rPr lang="hr-HR" dirty="0"/>
              <a:t>Poticati međusobnu suradnju učitelja </a:t>
            </a:r>
            <a:endParaRPr lang="hr-HR" dirty="0" smtClean="0"/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/>
              <a:t>Raditi na boljem planiranju događaja i informiranju učitelja i </a:t>
            </a:r>
            <a:r>
              <a:rPr lang="hr-HR" dirty="0" smtClean="0"/>
              <a:t>učenika</a:t>
            </a:r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/>
              <a:t>Poboljšati odnos prema učitelju od strane učenika i </a:t>
            </a:r>
            <a:r>
              <a:rPr lang="hr-HR" dirty="0" smtClean="0"/>
              <a:t>roditelja</a:t>
            </a:r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/>
              <a:t>Manje se baviti formom (pisanjem različitih analiza, evidencija i </a:t>
            </a:r>
            <a:r>
              <a:rPr lang="hr-HR" dirty="0" err="1"/>
              <a:t>bilješki.</a:t>
            </a:r>
            <a:r>
              <a:rPr lang="hr-HR" dirty="0"/>
              <a:t>.), a više </a:t>
            </a:r>
            <a:r>
              <a:rPr lang="hr-HR" dirty="0" smtClean="0"/>
              <a:t>sadržajima</a:t>
            </a:r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/>
              <a:t>Učiti se kvalitetnijoj komunikaciji s učenicima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6461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476672"/>
            <a:ext cx="8229600" cy="5760640"/>
          </a:xfrm>
        </p:spPr>
        <p:txBody>
          <a:bodyPr>
            <a:normAutofit/>
          </a:bodyPr>
          <a:lstStyle/>
          <a:p>
            <a:pPr lvl="0"/>
            <a:r>
              <a:rPr lang="hr-HR" sz="2800" dirty="0"/>
              <a:t>Razvijati empatiju i kod učenika i kod učitelja</a:t>
            </a:r>
          </a:p>
          <a:p>
            <a:pPr lvl="0"/>
            <a:r>
              <a:rPr lang="hr-HR" sz="2800" dirty="0"/>
              <a:t>Sve je super</a:t>
            </a:r>
          </a:p>
          <a:p>
            <a:pPr lvl="0"/>
            <a:r>
              <a:rPr lang="hr-HR" sz="2800" dirty="0"/>
              <a:t>Više edukacija i osposobljavanja djelatnika škole</a:t>
            </a:r>
          </a:p>
          <a:p>
            <a:pPr lvl="0"/>
            <a:r>
              <a:rPr lang="hr-HR" sz="2800" dirty="0"/>
              <a:t>Bolja i pravovremena organizacija</a:t>
            </a:r>
          </a:p>
          <a:p>
            <a:pPr lvl="0"/>
            <a:r>
              <a:rPr lang="hr-HR" sz="2800" dirty="0">
                <a:solidFill>
                  <a:srgbClr val="C00000"/>
                </a:solidFill>
              </a:rPr>
              <a:t>Pozitivan pogled na svijet koji će pomoći u da mnoge stvari možemo obaviti lakše i kvalitetnije</a:t>
            </a:r>
          </a:p>
          <a:p>
            <a:pPr lvl="0"/>
            <a:r>
              <a:rPr lang="hr-HR" sz="2800" dirty="0"/>
              <a:t>Veća suradnja i dogovor među učiteljima (dobro za timsku nastavu)</a:t>
            </a:r>
          </a:p>
          <a:p>
            <a:pPr lvl="0"/>
            <a:r>
              <a:rPr lang="hr-HR" sz="2800" dirty="0"/>
              <a:t>Predlažem da bi na roditeljskom sastanku trebali bit prisutni svi učitelji koji rade u tom </a:t>
            </a:r>
            <a:r>
              <a:rPr lang="hr-HR" sz="2800" dirty="0" smtClean="0"/>
              <a:t>razredu</a:t>
            </a:r>
            <a:endParaRPr lang="hr-HR" sz="2800" dirty="0"/>
          </a:p>
          <a:p>
            <a:pPr lvl="0"/>
            <a:r>
              <a:rPr lang="hr-HR" sz="2800" dirty="0" smtClean="0"/>
              <a:t>Uključiti </a:t>
            </a:r>
            <a:r>
              <a:rPr lang="hr-HR" sz="2800" dirty="0"/>
              <a:t>roditelje u suradnju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8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r>
              <a:rPr lang="hr-HR" sz="2800" b="1" dirty="0" smtClean="0">
                <a:solidFill>
                  <a:srgbClr val="00B050"/>
                </a:solidFill>
              </a:rPr>
              <a:t>6. TKO NAM MOŽE POMOĆI U NAPRETKU?</a:t>
            </a:r>
            <a:r>
              <a:rPr lang="hr-HR" sz="2800" dirty="0" smtClean="0">
                <a:solidFill>
                  <a:srgbClr val="00B050"/>
                </a:solidFill>
              </a:rPr>
              <a:t/>
            </a:r>
            <a:br>
              <a:rPr lang="hr-HR" sz="2800" dirty="0" smtClean="0">
                <a:solidFill>
                  <a:srgbClr val="00B050"/>
                </a:solidFill>
              </a:rPr>
            </a:br>
            <a:endParaRPr lang="hr-HR" sz="2800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112568"/>
          </a:xfrm>
        </p:spPr>
        <p:txBody>
          <a:bodyPr>
            <a:normAutofit fontScale="92500"/>
          </a:bodyPr>
          <a:lstStyle/>
          <a:p>
            <a:pPr lvl="0"/>
            <a:r>
              <a:rPr lang="hr-HR" dirty="0"/>
              <a:t>Roditelji učenika</a:t>
            </a:r>
          </a:p>
          <a:p>
            <a:pPr lvl="0"/>
            <a:r>
              <a:rPr lang="hr-HR" dirty="0"/>
              <a:t>Općina (sa financiranjem)</a:t>
            </a:r>
          </a:p>
          <a:p>
            <a:pPr lvl="0"/>
            <a:r>
              <a:rPr lang="hr-HR" dirty="0"/>
              <a:t>MZOŠ (mogli bi više pažnje posvetiti učiteljima u materijalnom smislu i u društvenom položaju, reforma školstva kao bi se utvrdili prioriteti, </a:t>
            </a:r>
            <a:r>
              <a:rPr lang="hr-HR" dirty="0" smtClean="0"/>
              <a:t>premjestiti </a:t>
            </a:r>
            <a:r>
              <a:rPr lang="hr-HR" dirty="0"/>
              <a:t>djelatnike prema mjestu prebivanja)</a:t>
            </a:r>
          </a:p>
          <a:p>
            <a:pPr lvl="0"/>
            <a:r>
              <a:rPr lang="hr-HR" dirty="0"/>
              <a:t>Učitelji sami stvaraju klimu u svom razredu</a:t>
            </a:r>
          </a:p>
          <a:p>
            <a:pPr lvl="0"/>
            <a:r>
              <a:rPr lang="hr-HR" dirty="0"/>
              <a:t>Suradnja s mjesnom ambulantom (općom i zubarom) u vezi predavanja</a:t>
            </a:r>
          </a:p>
          <a:p>
            <a:pPr lvl="0"/>
            <a:r>
              <a:rPr lang="hr-HR" dirty="0"/>
              <a:t>Škola</a:t>
            </a:r>
          </a:p>
          <a:p>
            <a:pPr lvl="0"/>
            <a:r>
              <a:rPr lang="hr-HR" dirty="0">
                <a:solidFill>
                  <a:srgbClr val="C00000"/>
                </a:solidFill>
              </a:rPr>
              <a:t>Sami sebi</a:t>
            </a:r>
          </a:p>
          <a:p>
            <a:pPr lvl="0"/>
            <a:r>
              <a:rPr lang="hr-HR" dirty="0"/>
              <a:t>Svatko tko je zainteresiran za školski sustav, ima dovoljno znanja i dobre volje, novaca</a:t>
            </a:r>
          </a:p>
          <a:p>
            <a:pPr lvl="0"/>
            <a:r>
              <a:rPr lang="hr-HR" dirty="0"/>
              <a:t>Lokalna zajednica</a:t>
            </a:r>
          </a:p>
          <a:p>
            <a:pPr lvl="0"/>
            <a:r>
              <a:rPr lang="hr-HR" dirty="0"/>
              <a:t>Poduzetnici</a:t>
            </a:r>
          </a:p>
          <a:p>
            <a:pPr lvl="0"/>
            <a:r>
              <a:rPr lang="hr-HR" dirty="0"/>
              <a:t>Stručne službe koje bi trebale raditi s djecom koje imaju razne poteškoće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1808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6600" i="1" dirty="0" smtClean="0"/>
              <a:t>UPITNIK</a:t>
            </a:r>
          </a:p>
          <a:p>
            <a:pPr marL="0" indent="0" algn="ctr">
              <a:buNone/>
            </a:pPr>
            <a:r>
              <a:rPr lang="hr-HR" sz="6600" i="1" dirty="0" smtClean="0">
                <a:solidFill>
                  <a:srgbClr val="FF0000"/>
                </a:solidFill>
              </a:rPr>
              <a:t>-RODITELJI-</a:t>
            </a:r>
            <a:endParaRPr lang="hr-HR" sz="6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25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hr-HR" sz="3100" b="1" dirty="0" smtClean="0">
                <a:solidFill>
                  <a:srgbClr val="FFC000"/>
                </a:solidFill>
              </a:rPr>
              <a:t>1</a:t>
            </a:r>
            <a:r>
              <a:rPr lang="hr-HR" sz="3600" b="1" dirty="0" smtClean="0">
                <a:solidFill>
                  <a:srgbClr val="FFC000"/>
                </a:solidFill>
              </a:rPr>
              <a:t>. </a:t>
            </a:r>
            <a:r>
              <a:rPr lang="hr-HR" sz="3100" b="1" dirty="0" smtClean="0">
                <a:solidFill>
                  <a:srgbClr val="FFC000"/>
                </a:solidFill>
              </a:rPr>
              <a:t>S ČIME SE MOŽEMO POHVALITI U NAŠOJ ŠKOLI? </a:t>
            </a:r>
            <a:r>
              <a:rPr lang="hr-HR" sz="3100" dirty="0" smtClean="0">
                <a:solidFill>
                  <a:srgbClr val="FFC000"/>
                </a:solidFill>
              </a:rPr>
              <a:t/>
            </a:r>
            <a:br>
              <a:rPr lang="hr-HR" sz="3100" dirty="0" smtClean="0">
                <a:solidFill>
                  <a:srgbClr val="FFC000"/>
                </a:solidFill>
              </a:rPr>
            </a:br>
            <a:endParaRPr lang="hr-HR" sz="3100" dirty="0">
              <a:solidFill>
                <a:srgbClr val="FFC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Odličnim </a:t>
            </a:r>
            <a:r>
              <a:rPr lang="hr-HR" dirty="0"/>
              <a:t>radom s djecom </a:t>
            </a:r>
          </a:p>
          <a:p>
            <a:pPr lvl="0"/>
            <a:r>
              <a:rPr lang="hr-HR" dirty="0" smtClean="0"/>
              <a:t>Kvalitetnom </a:t>
            </a:r>
            <a:r>
              <a:rPr lang="hr-HR" dirty="0"/>
              <a:t>pripremom sadržaja za različite školske priredbe (recitacije, igrokazi, pjevanje</a:t>
            </a:r>
            <a:r>
              <a:rPr lang="hr-HR" dirty="0" smtClean="0"/>
              <a:t>…)</a:t>
            </a:r>
            <a:endParaRPr lang="hr-HR" dirty="0"/>
          </a:p>
          <a:p>
            <a:pPr lvl="0"/>
            <a:r>
              <a:rPr lang="hr-HR" dirty="0"/>
              <a:t>Dobri i kratki roditeljski </a:t>
            </a:r>
            <a:r>
              <a:rPr lang="hr-HR" dirty="0" smtClean="0"/>
              <a:t>sastanci</a:t>
            </a:r>
            <a:endParaRPr lang="hr-HR" dirty="0"/>
          </a:p>
          <a:p>
            <a:pPr lvl="0"/>
            <a:r>
              <a:rPr lang="hr-HR" dirty="0"/>
              <a:t>Mogućnost izjašnjavanja na roditeljskim </a:t>
            </a:r>
            <a:r>
              <a:rPr lang="hr-HR" dirty="0" smtClean="0"/>
              <a:t>sastancima</a:t>
            </a:r>
            <a:endParaRPr lang="hr-HR" dirty="0"/>
          </a:p>
          <a:p>
            <a:pPr lvl="0"/>
            <a:r>
              <a:rPr lang="hr-HR" dirty="0"/>
              <a:t>Reagiranje u situacijama </a:t>
            </a:r>
            <a:r>
              <a:rPr lang="hr-HR" dirty="0" smtClean="0"/>
              <a:t>sukoba</a:t>
            </a:r>
            <a:endParaRPr lang="hr-HR" dirty="0"/>
          </a:p>
          <a:p>
            <a:pPr lvl="0"/>
            <a:r>
              <a:rPr lang="hr-HR" dirty="0"/>
              <a:t>Rješavanje sukoba između </a:t>
            </a:r>
            <a:r>
              <a:rPr lang="hr-HR" dirty="0" smtClean="0"/>
              <a:t>učenika</a:t>
            </a:r>
            <a:endParaRPr lang="hr-HR" dirty="0"/>
          </a:p>
          <a:p>
            <a:pPr lvl="0"/>
            <a:r>
              <a:rPr lang="hr-HR" dirty="0"/>
              <a:t>Potpora ravnatelja u </a:t>
            </a:r>
            <a:r>
              <a:rPr lang="hr-HR" dirty="0" smtClean="0"/>
              <a:t>radu</a:t>
            </a:r>
            <a:endParaRPr lang="hr-HR" dirty="0"/>
          </a:p>
          <a:p>
            <a:pPr lvl="0"/>
            <a:r>
              <a:rPr lang="hr-HR" dirty="0"/>
              <a:t>Kvalitetni i stručni </a:t>
            </a:r>
            <a:r>
              <a:rPr lang="hr-HR" dirty="0" smtClean="0"/>
              <a:t>učitelji</a:t>
            </a:r>
          </a:p>
          <a:p>
            <a:pPr lvl="0">
              <a:spcBef>
                <a:spcPts val="0"/>
              </a:spcBef>
            </a:pPr>
            <a:r>
              <a:rPr lang="hr-HR" dirty="0"/>
              <a:t>Učitelji koji se trude u svom </a:t>
            </a:r>
            <a:r>
              <a:rPr lang="hr-HR" dirty="0" smtClean="0"/>
              <a:t>radu</a:t>
            </a:r>
            <a:endParaRPr lang="hr-HR" dirty="0"/>
          </a:p>
          <a:p>
            <a:pPr lvl="0">
              <a:spcBef>
                <a:spcPts val="0"/>
              </a:spcBef>
            </a:pPr>
            <a:r>
              <a:rPr lang="hr-HR" dirty="0"/>
              <a:t>Dobra komunikacija i suradnja  s učiteljima, pedagogom, ravnateljem i ostalim djelatnicima </a:t>
            </a:r>
            <a:r>
              <a:rPr lang="hr-HR" dirty="0" smtClean="0"/>
              <a:t>škole</a:t>
            </a:r>
            <a:endParaRPr lang="hr-HR" dirty="0"/>
          </a:p>
          <a:p>
            <a:pPr lvl="0">
              <a:spcBef>
                <a:spcPts val="0"/>
              </a:spcBef>
            </a:pPr>
            <a:r>
              <a:rPr lang="hr-HR" dirty="0"/>
              <a:t>Dobra komunikacija i suradnja </a:t>
            </a:r>
            <a:r>
              <a:rPr lang="hr-HR" dirty="0" smtClean="0"/>
              <a:t>učenik-učitelj</a:t>
            </a:r>
            <a:endParaRPr lang="hr-HR" dirty="0"/>
          </a:p>
          <a:p>
            <a:pPr lvl="0">
              <a:spcBef>
                <a:spcPts val="0"/>
              </a:spcBef>
            </a:pPr>
            <a:r>
              <a:rPr lang="hr-HR" dirty="0"/>
              <a:t>Dobar kolektiv koji je dobar primjer za djecu, roditelje i </a:t>
            </a:r>
            <a:r>
              <a:rPr lang="hr-HR" dirty="0" smtClean="0"/>
              <a:t>okolinu</a:t>
            </a:r>
            <a:endParaRPr lang="hr-HR" dirty="0"/>
          </a:p>
          <a:p>
            <a:pPr lvl="0">
              <a:spcBef>
                <a:spcPts val="0"/>
              </a:spcBef>
            </a:pPr>
            <a:r>
              <a:rPr lang="hr-HR" dirty="0"/>
              <a:t>Realno ocjenjivanje</a:t>
            </a:r>
          </a:p>
          <a:p>
            <a:pPr lvl="0"/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691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6048672"/>
          </a:xfrm>
        </p:spPr>
        <p:txBody>
          <a:bodyPr>
            <a:normAutofit/>
          </a:bodyPr>
          <a:lstStyle/>
          <a:p>
            <a:pPr lvl="0"/>
            <a:r>
              <a:rPr lang="hr-HR" dirty="0" smtClean="0"/>
              <a:t>E- dnevnik</a:t>
            </a:r>
          </a:p>
          <a:p>
            <a:pPr lvl="0"/>
            <a:r>
              <a:rPr lang="hr-HR" dirty="0" smtClean="0"/>
              <a:t>Računalna oprema i općenito dobra tehnička opremljenost</a:t>
            </a:r>
          </a:p>
          <a:p>
            <a:pPr lvl="0"/>
            <a:r>
              <a:rPr lang="hr-HR" dirty="0" smtClean="0"/>
              <a:t>WEB stranica</a:t>
            </a:r>
          </a:p>
          <a:p>
            <a:pPr lvl="0"/>
            <a:r>
              <a:rPr lang="hr-HR" dirty="0" smtClean="0"/>
              <a:t>Video nadzor</a:t>
            </a:r>
          </a:p>
          <a:p>
            <a:pPr lvl="0"/>
            <a:r>
              <a:rPr lang="hr-HR" dirty="0" smtClean="0"/>
              <a:t>Dobra opremljenost priborom i materijalom za rad </a:t>
            </a:r>
          </a:p>
          <a:p>
            <a:pPr lvl="0"/>
            <a:r>
              <a:rPr lang="hr-HR" dirty="0" smtClean="0"/>
              <a:t>Pozitivno ozračje u školi koje pozitivno djeluje na motivaciju</a:t>
            </a:r>
          </a:p>
          <a:p>
            <a:pPr lvl="0"/>
            <a:r>
              <a:rPr lang="hr-HR" dirty="0" smtClean="0"/>
              <a:t>Prilično motiviranim učenicima</a:t>
            </a:r>
          </a:p>
          <a:p>
            <a:pPr lvl="0"/>
            <a:r>
              <a:rPr lang="hr-HR" dirty="0" smtClean="0"/>
              <a:t>Dobrim timskim radom</a:t>
            </a:r>
          </a:p>
          <a:p>
            <a:pPr lvl="0"/>
            <a:r>
              <a:rPr lang="hr-HR" dirty="0" smtClean="0"/>
              <a:t>Uspjehom učenika i učitelja</a:t>
            </a:r>
          </a:p>
          <a:p>
            <a:pPr lvl="0"/>
            <a:r>
              <a:rPr lang="hr-HR" dirty="0" smtClean="0"/>
              <a:t>Individualni pristup učeniku</a:t>
            </a:r>
          </a:p>
          <a:p>
            <a:pPr lvl="0"/>
            <a:r>
              <a:rPr lang="hr-HR" dirty="0" smtClean="0"/>
              <a:t>Poticanje kreativnosti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87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sz="2600" dirty="0" smtClean="0"/>
              <a:t>Timska </a:t>
            </a:r>
            <a:r>
              <a:rPr lang="hr-HR" sz="2600" dirty="0"/>
              <a:t>nastava u razrednoj nastavi</a:t>
            </a:r>
          </a:p>
          <a:p>
            <a:pPr lvl="0"/>
            <a:r>
              <a:rPr lang="hr-HR" sz="2600" dirty="0"/>
              <a:t>Mali broj učenika koji omogućava da se nastava može kvalitetno održavati i puno naučiti na satu</a:t>
            </a:r>
          </a:p>
          <a:p>
            <a:pPr lvl="0"/>
            <a:r>
              <a:rPr lang="hr-HR" sz="2600" dirty="0"/>
              <a:t>Dobri odnosi između učenika mlađih i stariji razreda </a:t>
            </a:r>
          </a:p>
          <a:p>
            <a:pPr lvl="0"/>
            <a:r>
              <a:rPr lang="hr-HR" sz="2600" dirty="0"/>
              <a:t>Topli obroci</a:t>
            </a:r>
          </a:p>
          <a:p>
            <a:pPr lvl="0"/>
            <a:r>
              <a:rPr lang="hr-HR" sz="2600" dirty="0"/>
              <a:t>Dobra suradnja s lokalnom samoupravom i ostalim subjektima</a:t>
            </a:r>
          </a:p>
          <a:p>
            <a:pPr lvl="0"/>
            <a:r>
              <a:rPr lang="hr-HR" sz="2600" dirty="0"/>
              <a:t>Čista i uredna škola</a:t>
            </a:r>
          </a:p>
          <a:p>
            <a:pPr lvl="0"/>
            <a:r>
              <a:rPr lang="hr-HR" sz="2600" dirty="0"/>
              <a:t>Različiti projekti sa djecom koji pomažu da se dođe do samo izražavanja</a:t>
            </a:r>
          </a:p>
          <a:p>
            <a:pPr lvl="0"/>
            <a:r>
              <a:rPr lang="hr-HR" sz="2600" dirty="0"/>
              <a:t>Puno aktivnosti kojima se djeca mogu baviti</a:t>
            </a:r>
          </a:p>
          <a:p>
            <a:pPr lvl="0"/>
            <a:r>
              <a:rPr lang="hr-HR" sz="2600" dirty="0"/>
              <a:t>Sudjelovanja u različitim natjecanjima </a:t>
            </a:r>
          </a:p>
          <a:p>
            <a:pPr lvl="0"/>
            <a:r>
              <a:rPr lang="hr-HR" sz="2600" dirty="0"/>
              <a:t>Velik izbor izbornih predmeta</a:t>
            </a:r>
          </a:p>
          <a:p>
            <a:pPr lvl="0"/>
            <a:r>
              <a:rPr lang="hr-HR" sz="2600" dirty="0"/>
              <a:t>Djeca dobivaju kvalitetno znanje</a:t>
            </a:r>
          </a:p>
          <a:p>
            <a:pPr lvl="0"/>
            <a:r>
              <a:rPr lang="hr-HR" sz="2600" dirty="0"/>
              <a:t>Mogućnost učenja više stranih jezika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000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r>
              <a:rPr lang="hr-HR" sz="2800" b="1" dirty="0" smtClean="0">
                <a:solidFill>
                  <a:schemeClr val="accent2"/>
                </a:solidFill>
              </a:rPr>
              <a:t>2. S KOJIM TEŠKOĆAMA SE SUSREĆEMO? </a:t>
            </a:r>
            <a:r>
              <a:rPr lang="hr-HR" sz="2800" dirty="0" smtClean="0">
                <a:solidFill>
                  <a:schemeClr val="accent2"/>
                </a:solidFill>
              </a:rPr>
              <a:t/>
            </a:r>
            <a:br>
              <a:rPr lang="hr-HR" sz="2800" dirty="0" smtClean="0">
                <a:solidFill>
                  <a:schemeClr val="accent2"/>
                </a:solidFill>
              </a:rPr>
            </a:br>
            <a:endParaRPr lang="hr-HR" sz="2800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052736"/>
            <a:ext cx="8229600" cy="5073427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00B0F0"/>
                </a:solidFill>
              </a:rPr>
              <a:t>Mnogo </a:t>
            </a:r>
            <a:r>
              <a:rPr lang="hr-HR" dirty="0">
                <a:solidFill>
                  <a:srgbClr val="00B0F0"/>
                </a:solidFill>
              </a:rPr>
              <a:t>gradiva </a:t>
            </a:r>
            <a:r>
              <a:rPr lang="hr-HR" dirty="0"/>
              <a:t>u malom </a:t>
            </a:r>
            <a:r>
              <a:rPr lang="hr-HR" dirty="0" smtClean="0"/>
              <a:t>vremenu</a:t>
            </a:r>
            <a:endParaRPr lang="hr-HR" dirty="0"/>
          </a:p>
          <a:p>
            <a:r>
              <a:rPr lang="hr-HR" dirty="0" smtClean="0">
                <a:solidFill>
                  <a:srgbClr val="0070C0"/>
                </a:solidFill>
              </a:rPr>
              <a:t>Izborni </a:t>
            </a:r>
            <a:r>
              <a:rPr lang="hr-HR" dirty="0">
                <a:solidFill>
                  <a:srgbClr val="0070C0"/>
                </a:solidFill>
              </a:rPr>
              <a:t>predmeti trebali bi </a:t>
            </a:r>
            <a:r>
              <a:rPr lang="hr-HR" dirty="0" smtClean="0">
                <a:solidFill>
                  <a:srgbClr val="0070C0"/>
                </a:solidFill>
              </a:rPr>
              <a:t>biti </a:t>
            </a:r>
            <a:r>
              <a:rPr lang="hr-HR" dirty="0">
                <a:solidFill>
                  <a:srgbClr val="0070C0"/>
                </a:solidFill>
              </a:rPr>
              <a:t>više puta tjedno npr. </a:t>
            </a:r>
            <a:r>
              <a:rPr lang="hr-HR" dirty="0" smtClean="0">
                <a:solidFill>
                  <a:srgbClr val="0070C0"/>
                </a:solidFill>
              </a:rPr>
              <a:t>muzička</a:t>
            </a:r>
            <a:endParaRPr lang="hr-HR" dirty="0">
              <a:solidFill>
                <a:srgbClr val="0070C0"/>
              </a:solidFill>
            </a:endParaRPr>
          </a:p>
          <a:p>
            <a:r>
              <a:rPr lang="hr-HR" dirty="0" smtClean="0"/>
              <a:t> </a:t>
            </a:r>
            <a:r>
              <a:rPr lang="hr-HR" dirty="0" smtClean="0">
                <a:solidFill>
                  <a:srgbClr val="0070C0"/>
                </a:solidFill>
              </a:rPr>
              <a:t>Malo </a:t>
            </a:r>
            <a:r>
              <a:rPr lang="hr-HR" dirty="0">
                <a:solidFill>
                  <a:srgbClr val="0070C0"/>
                </a:solidFill>
              </a:rPr>
              <a:t>učenika</a:t>
            </a:r>
            <a:r>
              <a:rPr lang="hr-HR" dirty="0"/>
              <a:t>, zbog toga nedovoljna konkurencija u učenju i </a:t>
            </a:r>
            <a:r>
              <a:rPr lang="hr-HR" dirty="0" smtClean="0"/>
              <a:t>radu</a:t>
            </a:r>
            <a:endParaRPr lang="hr-HR" dirty="0"/>
          </a:p>
          <a:p>
            <a:r>
              <a:rPr lang="hr-HR" dirty="0" smtClean="0"/>
              <a:t> </a:t>
            </a:r>
            <a:r>
              <a:rPr lang="hr-HR" dirty="0"/>
              <a:t>P</a:t>
            </a:r>
            <a:r>
              <a:rPr lang="hr-HR" dirty="0" smtClean="0"/>
              <a:t>ojedinci </a:t>
            </a:r>
            <a:r>
              <a:rPr lang="hr-HR" dirty="0"/>
              <a:t>sudjeluju u više izvannastavnih </a:t>
            </a:r>
            <a:r>
              <a:rPr lang="hr-HR" dirty="0" smtClean="0"/>
              <a:t>aktivnosti</a:t>
            </a:r>
            <a:endParaRPr lang="hr-HR" dirty="0"/>
          </a:p>
          <a:p>
            <a:r>
              <a:rPr lang="hr-HR" dirty="0" smtClean="0"/>
              <a:t> </a:t>
            </a:r>
            <a:r>
              <a:rPr lang="hr-HR" dirty="0"/>
              <a:t>Susrećemo se  s teškoćama male </a:t>
            </a:r>
            <a:r>
              <a:rPr lang="hr-HR" dirty="0" smtClean="0"/>
              <a:t>sredine</a:t>
            </a:r>
            <a:endParaRPr lang="hr-HR" dirty="0"/>
          </a:p>
          <a:p>
            <a:r>
              <a:rPr lang="hr-HR" dirty="0" smtClean="0"/>
              <a:t> Trebalo </a:t>
            </a:r>
            <a:r>
              <a:rPr lang="hr-HR" dirty="0"/>
              <a:t>bi s manjim razredima radit intenzivnije osobito na </a:t>
            </a:r>
            <a:r>
              <a:rPr lang="hr-HR" dirty="0" smtClean="0">
                <a:solidFill>
                  <a:srgbClr val="FFC000"/>
                </a:solidFill>
              </a:rPr>
              <a:t>stranim jezicima</a:t>
            </a:r>
            <a:r>
              <a:rPr lang="hr-HR" dirty="0">
                <a:solidFill>
                  <a:srgbClr val="FFC000"/>
                </a:solidFill>
              </a:rPr>
              <a:t> </a:t>
            </a:r>
          </a:p>
          <a:p>
            <a:r>
              <a:rPr lang="hr-HR" dirty="0"/>
              <a:t>P</a:t>
            </a:r>
            <a:r>
              <a:rPr lang="hr-HR" dirty="0" smtClean="0"/>
              <a:t>otrebna </a:t>
            </a:r>
            <a:r>
              <a:rPr lang="hr-HR" dirty="0"/>
              <a:t>bolja komunikacija s pedagogom </a:t>
            </a:r>
            <a:endParaRPr lang="hr-HR" dirty="0" smtClean="0"/>
          </a:p>
          <a:p>
            <a:r>
              <a:rPr lang="hr-HR" dirty="0"/>
              <a:t>Informacije samo kod </a:t>
            </a:r>
            <a:r>
              <a:rPr lang="hr-HR" dirty="0" smtClean="0"/>
              <a:t>razrednika. </a:t>
            </a:r>
            <a:r>
              <a:rPr lang="hr-HR" dirty="0" smtClean="0">
                <a:solidFill>
                  <a:srgbClr val="FFC000"/>
                </a:solidFill>
              </a:rPr>
              <a:t>Trebali </a:t>
            </a:r>
            <a:r>
              <a:rPr lang="hr-HR" dirty="0">
                <a:solidFill>
                  <a:srgbClr val="FFC000"/>
                </a:solidFill>
              </a:rPr>
              <a:t>bi </a:t>
            </a:r>
            <a:r>
              <a:rPr lang="hr-HR" dirty="0" smtClean="0">
                <a:solidFill>
                  <a:srgbClr val="FFC000"/>
                </a:solidFill>
              </a:rPr>
              <a:t>se moći informirati  </a:t>
            </a:r>
            <a:r>
              <a:rPr lang="hr-HR" dirty="0">
                <a:solidFill>
                  <a:srgbClr val="FFC000"/>
                </a:solidFill>
              </a:rPr>
              <a:t>kod učitelja ostalih predmeta </a:t>
            </a:r>
            <a:r>
              <a:rPr lang="hr-HR" dirty="0"/>
              <a:t>da možemo saznati </a:t>
            </a:r>
            <a:r>
              <a:rPr lang="hr-HR" dirty="0" smtClean="0"/>
              <a:t>koji je problem </a:t>
            </a:r>
            <a:r>
              <a:rPr lang="hr-HR" dirty="0"/>
              <a:t>učenja kod tog </a:t>
            </a:r>
            <a:r>
              <a:rPr lang="hr-HR" dirty="0" smtClean="0"/>
              <a:t>učitelja /predmeta</a:t>
            </a:r>
            <a:r>
              <a:rPr lang="hr-HR" dirty="0"/>
              <a:t>, a ne da moramo </a:t>
            </a:r>
            <a:r>
              <a:rPr lang="hr-HR" dirty="0" smtClean="0"/>
              <a:t>loviti </a:t>
            </a:r>
            <a:r>
              <a:rPr lang="hr-HR" dirty="0"/>
              <a:t>učitelje po hodniku </a:t>
            </a:r>
            <a:r>
              <a:rPr lang="hr-HR" dirty="0" smtClean="0"/>
              <a:t>(</a:t>
            </a:r>
            <a:r>
              <a:rPr lang="hr-HR" dirty="0"/>
              <a:t>n</a:t>
            </a:r>
            <a:r>
              <a:rPr lang="hr-HR" dirty="0" smtClean="0"/>
              <a:t>emam </a:t>
            </a:r>
            <a:r>
              <a:rPr lang="hr-HR" dirty="0"/>
              <a:t>ništa protiv razrednika ali drugačije je kada dobijete informaciju direktno od učitelja)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146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32648"/>
          </a:xfrm>
        </p:spPr>
        <p:txBody>
          <a:bodyPr>
            <a:normAutofit/>
          </a:bodyPr>
          <a:lstStyle/>
          <a:p>
            <a:r>
              <a:rPr lang="hr-HR" dirty="0"/>
              <a:t>Nedostatak konstante i dobre komunikacije </a:t>
            </a:r>
          </a:p>
          <a:p>
            <a:r>
              <a:rPr lang="hr-HR" dirty="0"/>
              <a:t>Bolje organizirane informacije kod drugih predmetnih </a:t>
            </a:r>
            <a:r>
              <a:rPr lang="hr-HR" dirty="0" smtClean="0"/>
              <a:t>učenika</a:t>
            </a:r>
            <a:endParaRPr lang="hr-HR" dirty="0"/>
          </a:p>
          <a:p>
            <a:r>
              <a:rPr lang="hr-HR" dirty="0"/>
              <a:t>Nerazumijevanje između roditelja i pojedinih </a:t>
            </a:r>
            <a:r>
              <a:rPr lang="hr-HR" dirty="0" smtClean="0"/>
              <a:t>učitelja </a:t>
            </a:r>
            <a:r>
              <a:rPr lang="hr-HR" dirty="0"/>
              <a:t>i </a:t>
            </a:r>
            <a:r>
              <a:rPr lang="hr-HR" dirty="0" smtClean="0"/>
              <a:t>djece</a:t>
            </a:r>
            <a:endParaRPr lang="hr-HR" dirty="0"/>
          </a:p>
          <a:p>
            <a:r>
              <a:rPr lang="hr-HR" dirty="0"/>
              <a:t> Nedostatak autoriteta kod </a:t>
            </a:r>
            <a:r>
              <a:rPr lang="hr-HR" dirty="0" smtClean="0"/>
              <a:t>učitelja</a:t>
            </a:r>
            <a:endParaRPr lang="hr-HR" dirty="0"/>
          </a:p>
          <a:p>
            <a:r>
              <a:rPr lang="hr-HR" dirty="0"/>
              <a:t>Nedostatak suradnje s učiteljima i </a:t>
            </a:r>
            <a:r>
              <a:rPr lang="hr-HR" dirty="0" smtClean="0"/>
              <a:t>ravnateljem</a:t>
            </a:r>
          </a:p>
          <a:p>
            <a:r>
              <a:rPr lang="hr-HR" dirty="0" smtClean="0">
                <a:solidFill>
                  <a:srgbClr val="FFC000"/>
                </a:solidFill>
              </a:rPr>
              <a:t>Loše </a:t>
            </a:r>
            <a:r>
              <a:rPr lang="hr-HR" dirty="0">
                <a:solidFill>
                  <a:srgbClr val="FFC000"/>
                </a:solidFill>
              </a:rPr>
              <a:t>reagiranje u situacijama </a:t>
            </a:r>
            <a:r>
              <a:rPr lang="hr-HR" dirty="0" smtClean="0">
                <a:solidFill>
                  <a:srgbClr val="FFC000"/>
                </a:solidFill>
              </a:rPr>
              <a:t>sukoba</a:t>
            </a:r>
            <a:endParaRPr lang="hr-HR" dirty="0">
              <a:solidFill>
                <a:srgbClr val="FFC000"/>
              </a:solidFill>
            </a:endParaRPr>
          </a:p>
          <a:p>
            <a:r>
              <a:rPr lang="hr-HR" dirty="0">
                <a:solidFill>
                  <a:srgbClr val="00B050"/>
                </a:solidFill>
              </a:rPr>
              <a:t>„zastarjeli“</a:t>
            </a:r>
            <a:r>
              <a:rPr lang="hr-HR" dirty="0"/>
              <a:t> roditeljski </a:t>
            </a:r>
            <a:r>
              <a:rPr lang="hr-HR" dirty="0" smtClean="0"/>
              <a:t>sastanci</a:t>
            </a:r>
          </a:p>
          <a:p>
            <a:pPr indent="-342900"/>
            <a:r>
              <a:rPr lang="hr-HR" dirty="0" smtClean="0"/>
              <a:t>realnije </a:t>
            </a:r>
            <a:r>
              <a:rPr lang="hr-HR" dirty="0"/>
              <a:t>ocjenjivanje bilježnica, pogotovo kada je učenik bolestan i ne dobije </a:t>
            </a:r>
            <a:r>
              <a:rPr lang="hr-HR" dirty="0" err="1"/>
              <a:t>isprintan</a:t>
            </a:r>
            <a:r>
              <a:rPr lang="hr-HR" dirty="0"/>
              <a:t> papir a učiteljica mu to ne omogući i dobije  onda negativnu </a:t>
            </a:r>
            <a:r>
              <a:rPr lang="hr-HR" dirty="0" smtClean="0"/>
              <a:t>ocjenu</a:t>
            </a:r>
          </a:p>
          <a:p>
            <a:pPr indent="-342900"/>
            <a:r>
              <a:rPr lang="hr-HR" dirty="0"/>
              <a:t>previše papirologije i forme u radu s učenicima s poteškoćama/problematičnim </a:t>
            </a:r>
            <a:r>
              <a:rPr lang="hr-HR" dirty="0" smtClean="0"/>
              <a:t>ponašanjem</a:t>
            </a:r>
          </a:p>
          <a:p>
            <a:pPr indent="-342900"/>
            <a:r>
              <a:rPr lang="hr-HR" dirty="0"/>
              <a:t>Nedostatak zajedničkog cilja, nešto čemu će težiti svi ( nedostaje jasna vizija škole, dosljednost u postizanju tog cilja)</a:t>
            </a:r>
          </a:p>
          <a:p>
            <a:pPr indent="-342900"/>
            <a:endParaRPr lang="hr-HR" dirty="0"/>
          </a:p>
          <a:p>
            <a:pPr indent="-342900"/>
            <a:endParaRPr lang="hr-HR" dirty="0" smtClean="0"/>
          </a:p>
          <a:p>
            <a:pPr indent="-342900"/>
            <a:endParaRPr lang="hr-HR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779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Travanj 2015.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i="1" dirty="0">
                <a:solidFill>
                  <a:srgbClr val="C00000"/>
                </a:solidFill>
              </a:rPr>
              <a:t>Kreda analiza je kvalitativna analitička metoda koja kroz 6 čimbenika nastoji prikazati </a:t>
            </a:r>
            <a:r>
              <a:rPr lang="hr-HR" sz="2800" b="1" i="1" dirty="0">
                <a:solidFill>
                  <a:srgbClr val="C00000"/>
                </a:solidFill>
              </a:rPr>
              <a:t>snage, slabosti, prilike i prijetnje</a:t>
            </a:r>
            <a:r>
              <a:rPr lang="hr-HR" sz="2800" i="1" dirty="0">
                <a:solidFill>
                  <a:srgbClr val="C00000"/>
                </a:solidFill>
              </a:rPr>
              <a:t> rada nekog kolektiva. </a:t>
            </a:r>
            <a:endParaRPr lang="hr-HR" sz="2800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hr-HR" sz="2800" dirty="0" smtClean="0">
              <a:solidFill>
                <a:srgbClr val="C00000"/>
              </a:solidFill>
            </a:endParaRPr>
          </a:p>
          <a:p>
            <a:r>
              <a:rPr lang="hr-HR" dirty="0" smtClean="0"/>
              <a:t>Kreda analiza provedena je s učiteljima i roditeljima u svrhu dobivanja objektivnih pokazatelja života i rada OŠ Skrad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Dobivene podatke iskoristili smo u izradi Razvojnog plana škole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4714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404664"/>
            <a:ext cx="8229600" cy="6120680"/>
          </a:xfrm>
        </p:spPr>
        <p:txBody>
          <a:bodyPr>
            <a:normAutofit lnSpcReduction="10000"/>
          </a:bodyPr>
          <a:lstStyle/>
          <a:p>
            <a:r>
              <a:rPr lang="hr-HR" dirty="0"/>
              <a:t>Sportska dvorana , ali </a:t>
            </a:r>
            <a:r>
              <a:rPr lang="hr-HR" dirty="0" smtClean="0"/>
              <a:t>obzirom </a:t>
            </a:r>
            <a:r>
              <a:rPr lang="hr-HR" dirty="0"/>
              <a:t>na mali broj učenika da se gradi nova bilo bi </a:t>
            </a:r>
            <a:r>
              <a:rPr lang="hr-HR" dirty="0" smtClean="0"/>
              <a:t>preskupo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 Nedostatak nastavnih </a:t>
            </a:r>
            <a:r>
              <a:rPr lang="hr-HR" dirty="0" smtClean="0"/>
              <a:t>materijala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 zbog nedostatak financijskih sredstava uočavam da trpi odgojno-obrazovna </a:t>
            </a:r>
            <a:r>
              <a:rPr lang="hr-HR" dirty="0" smtClean="0"/>
              <a:t>struktura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 presvlačenje djece na hodniku za odlazak na sat </a:t>
            </a:r>
            <a:r>
              <a:rPr lang="hr-HR" dirty="0" smtClean="0"/>
              <a:t>TZK-a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 dvorana u drugoj zgradi (zima, kiša , snijeg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 Nabavka boljeg vozila za prijevoz djece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pPr lvl="0"/>
            <a:r>
              <a:rPr lang="hr-HR" dirty="0"/>
              <a:t>Djeca su „prilično“ zločesta, te su prema učiteljima jako nedisciplinirana i nekulturna (nije </a:t>
            </a:r>
            <a:r>
              <a:rPr lang="hr-HR" dirty="0" smtClean="0"/>
              <a:t>do </a:t>
            </a:r>
            <a:r>
              <a:rPr lang="hr-HR" dirty="0"/>
              <a:t>vas nego do roditelja i kućnog odgoja)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3722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476672"/>
            <a:ext cx="8229600" cy="5721499"/>
          </a:xfrm>
        </p:spPr>
        <p:txBody>
          <a:bodyPr>
            <a:normAutofit/>
          </a:bodyPr>
          <a:lstStyle/>
          <a:p>
            <a:pPr lvl="0"/>
            <a:r>
              <a:rPr lang="hr-HR" dirty="0"/>
              <a:t>Neprimjereno ponašanje pojedinih učenika se ne kažnjava dovoljno dobro pa oni i dalje maltretiraju druge  učenike i rade po svom jer znaju da im se ništa strašno neće učiniti (potrebno više discipline</a:t>
            </a:r>
            <a:r>
              <a:rPr lang="hr-HR" dirty="0" smtClean="0"/>
              <a:t>)</a:t>
            </a:r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/>
              <a:t>Susrećemo se s </a:t>
            </a:r>
            <a:r>
              <a:rPr lang="hr-HR" dirty="0">
                <a:solidFill>
                  <a:srgbClr val="FFC000"/>
                </a:solidFill>
              </a:rPr>
              <a:t>sve većim postotkom svađa između učenika, </a:t>
            </a:r>
            <a:r>
              <a:rPr lang="hr-HR" dirty="0"/>
              <a:t>nerazumijevanja njih, a ponekad i </a:t>
            </a:r>
            <a:r>
              <a:rPr lang="hr-HR" dirty="0" smtClean="0"/>
              <a:t>učitelja</a:t>
            </a:r>
            <a:endParaRPr lang="hr-HR" dirty="0"/>
          </a:p>
          <a:p>
            <a:pPr lvl="0"/>
            <a:r>
              <a:rPr lang="hr-HR" dirty="0"/>
              <a:t>Uništavanje školskog pribora i imovine </a:t>
            </a:r>
            <a:r>
              <a:rPr lang="hr-HR" dirty="0" smtClean="0"/>
              <a:t>škole</a:t>
            </a:r>
          </a:p>
          <a:p>
            <a:pPr lvl="0"/>
            <a:r>
              <a:rPr lang="hr-HR" dirty="0"/>
              <a:t>Česte su svađe, ponekad i fizički sukobi između </a:t>
            </a:r>
            <a:r>
              <a:rPr lang="hr-HR" dirty="0" smtClean="0"/>
              <a:t>učenika</a:t>
            </a:r>
            <a:endParaRPr lang="hr-HR" dirty="0"/>
          </a:p>
          <a:p>
            <a:pPr lvl="0"/>
            <a:r>
              <a:rPr lang="hr-HR" dirty="0"/>
              <a:t>Djeca su nesklona suradnji i zatvorena k novim </a:t>
            </a:r>
            <a:r>
              <a:rPr lang="hr-HR" dirty="0" smtClean="0"/>
              <a:t>znanjima</a:t>
            </a:r>
            <a:endParaRPr lang="hr-HR" dirty="0"/>
          </a:p>
          <a:p>
            <a:pPr lvl="0"/>
            <a:r>
              <a:rPr lang="hr-HR" dirty="0"/>
              <a:t>Neučinkovit sustav </a:t>
            </a:r>
            <a:r>
              <a:rPr lang="hr-HR" dirty="0" smtClean="0"/>
              <a:t>kažnjavanja/nagrađivanja</a:t>
            </a:r>
            <a:endParaRPr lang="hr-HR" dirty="0"/>
          </a:p>
          <a:p>
            <a:pPr lvl="0"/>
            <a:r>
              <a:rPr lang="hr-HR" dirty="0"/>
              <a:t>Djeca nemaju poštovanja prema </a:t>
            </a:r>
            <a:r>
              <a:rPr lang="hr-HR" dirty="0" smtClean="0"/>
              <a:t>učiteljima</a:t>
            </a:r>
            <a:endParaRPr lang="hr-HR" dirty="0"/>
          </a:p>
          <a:p>
            <a:pPr lvl="0"/>
            <a:r>
              <a:rPr lang="hr-HR" dirty="0"/>
              <a:t>Loša marenda, kada nastavu imate do 15h, a za marendu dobijete mlijeko i pahuljice, trebali bi se upitati koliko taj obrok dijete može držati sitim</a:t>
            </a:r>
          </a:p>
          <a:p>
            <a:endParaRPr lang="hr-HR" dirty="0"/>
          </a:p>
          <a:p>
            <a:pPr lvl="0"/>
            <a:endParaRPr lang="hr-HR" dirty="0" smtClean="0"/>
          </a:p>
          <a:p>
            <a:pPr lvl="0"/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44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r>
              <a:rPr lang="hr-HR" sz="2800" b="1" dirty="0" smtClean="0">
                <a:solidFill>
                  <a:srgbClr val="00B050"/>
                </a:solidFill>
              </a:rPr>
              <a:t>3. ŠTO SU NAŠI NE ISKORIŠTENI RESURSI?</a:t>
            </a:r>
            <a:r>
              <a:rPr lang="hr-HR" sz="2800" dirty="0" smtClean="0">
                <a:solidFill>
                  <a:srgbClr val="00B050"/>
                </a:solidFill>
              </a:rPr>
              <a:t/>
            </a:r>
            <a:br>
              <a:rPr lang="hr-HR" sz="2800" dirty="0" smtClean="0">
                <a:solidFill>
                  <a:srgbClr val="00B050"/>
                </a:solidFill>
              </a:rPr>
            </a:br>
            <a:endParaRPr lang="hr-HR" sz="2800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72608"/>
          </a:xfrm>
        </p:spPr>
        <p:txBody>
          <a:bodyPr>
            <a:normAutofit fontScale="32500" lnSpcReduction="20000"/>
          </a:bodyPr>
          <a:lstStyle/>
          <a:p>
            <a:r>
              <a:rPr lang="hr-HR" sz="7200" dirty="0" smtClean="0"/>
              <a:t>Smatramo </a:t>
            </a:r>
            <a:r>
              <a:rPr lang="hr-HR" sz="7200" dirty="0"/>
              <a:t>da su svi resursi dobro </a:t>
            </a:r>
            <a:r>
              <a:rPr lang="hr-HR" sz="7200" dirty="0" smtClean="0"/>
              <a:t>iskorišteni</a:t>
            </a:r>
          </a:p>
          <a:p>
            <a:pPr marL="0" indent="0">
              <a:buNone/>
            </a:pPr>
            <a:endParaRPr lang="hr-HR" sz="7200" dirty="0"/>
          </a:p>
          <a:p>
            <a:r>
              <a:rPr lang="hr-HR" sz="7200" dirty="0"/>
              <a:t> N</a:t>
            </a:r>
            <a:r>
              <a:rPr lang="hr-HR" sz="7200" dirty="0" smtClean="0"/>
              <a:t>as roditelje</a:t>
            </a:r>
          </a:p>
          <a:p>
            <a:pPr marL="0" indent="0">
              <a:buNone/>
            </a:pPr>
            <a:endParaRPr lang="hr-HR" sz="7200" dirty="0"/>
          </a:p>
          <a:p>
            <a:r>
              <a:rPr lang="hr-HR" sz="7200" dirty="0" smtClean="0"/>
              <a:t>uključivanje </a:t>
            </a:r>
            <a:r>
              <a:rPr lang="hr-HR" sz="7200" dirty="0"/>
              <a:t>roditelja u radionice da znaju bolje pristupiti djeci u nekim predmetima koji im baš </a:t>
            </a:r>
            <a:r>
              <a:rPr lang="hr-HR" sz="7200" dirty="0" smtClean="0"/>
              <a:t>ne idu</a:t>
            </a:r>
          </a:p>
          <a:p>
            <a:endParaRPr lang="hr-HR" sz="7200" dirty="0"/>
          </a:p>
          <a:p>
            <a:r>
              <a:rPr lang="hr-HR" sz="7200" dirty="0" smtClean="0"/>
              <a:t>Školsko igralište</a:t>
            </a:r>
          </a:p>
          <a:p>
            <a:pPr marL="0" indent="0">
              <a:buNone/>
            </a:pPr>
            <a:endParaRPr lang="hr-HR" sz="7200" dirty="0"/>
          </a:p>
          <a:p>
            <a:r>
              <a:rPr lang="hr-HR" sz="7200" dirty="0" smtClean="0"/>
              <a:t>Ne </a:t>
            </a:r>
            <a:r>
              <a:rPr lang="hr-HR" sz="7200" dirty="0"/>
              <a:t>koristi se školski voćnjak i vrt koji mogu poslužiti nastavi, a djeca </a:t>
            </a:r>
            <a:r>
              <a:rPr lang="hr-HR" sz="7200" dirty="0" smtClean="0"/>
              <a:t>se </a:t>
            </a:r>
            <a:r>
              <a:rPr lang="hr-HR" sz="7200" dirty="0"/>
              <a:t>mogu učiti brizi i </a:t>
            </a:r>
            <a:r>
              <a:rPr lang="hr-HR" sz="7200" dirty="0" smtClean="0"/>
              <a:t>odgovornosti </a:t>
            </a:r>
            <a:r>
              <a:rPr lang="hr-HR" sz="7200" dirty="0"/>
              <a:t>prema </a:t>
            </a:r>
            <a:r>
              <a:rPr lang="hr-HR" sz="7200" dirty="0" err="1" smtClean="0"/>
              <a:t>nećemu</a:t>
            </a:r>
            <a:endParaRPr lang="hr-HR" sz="7200" dirty="0" smtClean="0"/>
          </a:p>
          <a:p>
            <a:pPr marL="0" indent="0">
              <a:buNone/>
            </a:pPr>
            <a:endParaRPr lang="hr-HR" sz="7200" dirty="0"/>
          </a:p>
          <a:p>
            <a:r>
              <a:rPr lang="hr-HR" sz="7200" dirty="0" smtClean="0"/>
              <a:t> </a:t>
            </a:r>
            <a:r>
              <a:rPr lang="hr-HR" sz="7200" dirty="0"/>
              <a:t>više koristit europske pristupne fondove</a:t>
            </a:r>
          </a:p>
          <a:p>
            <a:endParaRPr lang="hr-HR" sz="7200" dirty="0" smtClean="0"/>
          </a:p>
          <a:p>
            <a:pPr marL="0" indent="0">
              <a:buNone/>
            </a:pPr>
            <a:endParaRPr lang="hr-HR" sz="72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8346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548680"/>
            <a:ext cx="8229600" cy="5760640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više korištenje </a:t>
            </a:r>
            <a:r>
              <a:rPr lang="hr-HR" dirty="0" smtClean="0"/>
              <a:t>Interneta </a:t>
            </a:r>
            <a:r>
              <a:rPr lang="hr-HR" dirty="0"/>
              <a:t>i elektronske </a:t>
            </a:r>
            <a:r>
              <a:rPr lang="hr-HR" dirty="0" smtClean="0"/>
              <a:t>opreme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 Kvalitetni pojedinci ( učenici i učitelji) kojima bi trebalo dati više prostora da dođu do izražaja 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 više pojedinačnih razgovora pedagoginje i djece o sukobima i problemima koji ih </a:t>
            </a:r>
            <a:r>
              <a:rPr lang="hr-HR" dirty="0" smtClean="0"/>
              <a:t>muče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 Uvesti dopunsku nastavu iz ostalih predmeta radi boljeg </a:t>
            </a:r>
            <a:r>
              <a:rPr lang="hr-HR" dirty="0" smtClean="0"/>
              <a:t>usavršavanja </a:t>
            </a:r>
            <a:r>
              <a:rPr lang="hr-HR" dirty="0"/>
              <a:t>gradiva pogotovo ako je dijete bilo odsutno  ili nije razumjelo </a:t>
            </a:r>
            <a:r>
              <a:rPr lang="hr-HR" dirty="0" smtClean="0"/>
              <a:t>gradivo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Ne prečesti roditeljski sastanci na </a:t>
            </a:r>
            <a:r>
              <a:rPr lang="hr-HR" dirty="0" smtClean="0"/>
              <a:t>kojima </a:t>
            </a:r>
            <a:r>
              <a:rPr lang="hr-HR" dirty="0"/>
              <a:t>bi se mogle utvrditi zajedničke odgojne tehnike i savjeti kako reagirati u određenim </a:t>
            </a:r>
            <a:r>
              <a:rPr lang="hr-HR" dirty="0" smtClean="0"/>
              <a:t>situacijama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 Vođenje bilješki o </a:t>
            </a:r>
            <a:r>
              <a:rPr lang="hr-HR" dirty="0" smtClean="0"/>
              <a:t>svemu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Kompjuterizirati sve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9310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r>
              <a:rPr lang="hr-H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4. ŠTO NAS KOČI U NAPRETKU?</a:t>
            </a:r>
            <a:r>
              <a:rPr lang="hr-H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hr-H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hr-H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lvl="0"/>
            <a:r>
              <a:rPr lang="hr-HR" dirty="0"/>
              <a:t>Ministarstvo obrazovanja i sam sustav</a:t>
            </a:r>
          </a:p>
          <a:p>
            <a:pPr lvl="0"/>
            <a:r>
              <a:rPr lang="hr-HR" dirty="0"/>
              <a:t>Trenutna situacija u državi</a:t>
            </a:r>
          </a:p>
          <a:p>
            <a:pPr lvl="0"/>
            <a:r>
              <a:rPr lang="hr-HR" dirty="0"/>
              <a:t>Što već godinama imamo istog ravnatelja</a:t>
            </a:r>
          </a:p>
          <a:p>
            <a:pPr lvl="0"/>
            <a:r>
              <a:rPr lang="hr-HR" dirty="0"/>
              <a:t>Nedostatak vremena da se radi kvalitetnije u nekim predmetima</a:t>
            </a:r>
          </a:p>
          <a:p>
            <a:pPr lvl="0"/>
            <a:r>
              <a:rPr lang="hr-HR" dirty="0"/>
              <a:t>Nedostatak novaca</a:t>
            </a:r>
          </a:p>
          <a:p>
            <a:pPr lvl="0"/>
            <a:r>
              <a:rPr lang="hr-HR" dirty="0"/>
              <a:t>Mali broj učenika</a:t>
            </a:r>
          </a:p>
          <a:p>
            <a:pPr lvl="0"/>
            <a:r>
              <a:rPr lang="hr-HR" dirty="0"/>
              <a:t>Smještaj-mala planinska škola</a:t>
            </a:r>
          </a:p>
          <a:p>
            <a:pPr lvl="0"/>
            <a:r>
              <a:rPr lang="hr-HR" dirty="0"/>
              <a:t>Slaba naseljenost- prevladava stara </a:t>
            </a:r>
            <a:r>
              <a:rPr lang="hr-HR" dirty="0" smtClean="0"/>
              <a:t>populacija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116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048672"/>
          </a:xfrm>
        </p:spPr>
        <p:txBody>
          <a:bodyPr>
            <a:normAutofit/>
          </a:bodyPr>
          <a:lstStyle/>
          <a:p>
            <a:pPr lvl="0"/>
            <a:r>
              <a:rPr lang="hr-HR" dirty="0"/>
              <a:t>Možda nedovoljna </a:t>
            </a:r>
            <a:r>
              <a:rPr lang="hr-HR" dirty="0" smtClean="0"/>
              <a:t>motiviranost</a:t>
            </a:r>
          </a:p>
          <a:p>
            <a:pPr marL="0" lvl="0" indent="0">
              <a:buNone/>
            </a:pPr>
            <a:endParaRPr lang="hr-HR" dirty="0" smtClean="0"/>
          </a:p>
          <a:p>
            <a:pPr lvl="0"/>
            <a:r>
              <a:rPr lang="hr-HR" dirty="0" smtClean="0"/>
              <a:t>Česte </a:t>
            </a:r>
            <a:r>
              <a:rPr lang="hr-HR" dirty="0"/>
              <a:t>promjene </a:t>
            </a:r>
            <a:r>
              <a:rPr lang="hr-HR" dirty="0" smtClean="0"/>
              <a:t>učitelja</a:t>
            </a:r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/>
              <a:t>Malo </a:t>
            </a:r>
            <a:r>
              <a:rPr lang="hr-HR" dirty="0" smtClean="0"/>
              <a:t>učitelja</a:t>
            </a:r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/>
              <a:t>Nedostatak suradnje s </a:t>
            </a:r>
            <a:r>
              <a:rPr lang="hr-HR" dirty="0" smtClean="0"/>
              <a:t>roditeljima</a:t>
            </a:r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 smtClean="0"/>
              <a:t>Predrasude</a:t>
            </a:r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/>
              <a:t>Manjak kreativnosti u </a:t>
            </a:r>
            <a:r>
              <a:rPr lang="hr-HR" dirty="0" smtClean="0"/>
              <a:t>radu</a:t>
            </a:r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/>
              <a:t>Ukidanje brdsko- planinskog zakona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51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lvl="0"/>
            <a:r>
              <a:rPr lang="hr-HR" sz="3200" b="1" dirty="0" smtClean="0"/>
              <a:t>5. Što </a:t>
            </a:r>
            <a:r>
              <a:rPr lang="hr-HR" sz="3200" b="1" dirty="0"/>
              <a:t>možemo napraviti da budemo još bolji?</a:t>
            </a:r>
            <a:r>
              <a:rPr lang="hr-HR" sz="3200" dirty="0"/>
              <a:t/>
            </a:r>
            <a:br>
              <a:rPr lang="hr-HR" sz="3200" dirty="0"/>
            </a:b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lvl="0"/>
            <a:r>
              <a:rPr lang="hr-HR" sz="2000" dirty="0"/>
              <a:t>češće ažuriranje web stranice</a:t>
            </a:r>
          </a:p>
          <a:p>
            <a:pPr lvl="0"/>
            <a:r>
              <a:rPr lang="hr-HR" sz="2000" dirty="0"/>
              <a:t>razgovori</a:t>
            </a:r>
          </a:p>
          <a:p>
            <a:pPr lvl="0"/>
            <a:r>
              <a:rPr lang="hr-HR" sz="2000" dirty="0"/>
              <a:t>suradnja sa općinom</a:t>
            </a:r>
          </a:p>
          <a:p>
            <a:pPr lvl="0"/>
            <a:r>
              <a:rPr lang="hr-HR" sz="2000" dirty="0" err="1"/>
              <a:t>team</a:t>
            </a:r>
            <a:r>
              <a:rPr lang="hr-HR" sz="2000" dirty="0"/>
              <a:t> </a:t>
            </a:r>
            <a:r>
              <a:rPr lang="hr-HR" sz="2000" dirty="0" err="1"/>
              <a:t>building</a:t>
            </a:r>
            <a:r>
              <a:rPr lang="hr-HR" sz="2000" dirty="0"/>
              <a:t> za učitelje</a:t>
            </a:r>
          </a:p>
          <a:p>
            <a:pPr lvl="0"/>
            <a:r>
              <a:rPr lang="hr-HR" sz="2000" dirty="0"/>
              <a:t>više zajedničkih aktivnosti za učitelje i učenike</a:t>
            </a:r>
          </a:p>
          <a:p>
            <a:pPr lvl="0"/>
            <a:r>
              <a:rPr lang="hr-HR" sz="2000" dirty="0"/>
              <a:t>prihvaćati nove ideje i pomagala koja se mogu koristiti u nastavi</a:t>
            </a:r>
          </a:p>
          <a:p>
            <a:pPr lvl="0"/>
            <a:r>
              <a:rPr lang="hr-HR" sz="2000" dirty="0"/>
              <a:t>biti spremni na </a:t>
            </a:r>
            <a:r>
              <a:rPr lang="hr-HR" sz="2000" dirty="0" smtClean="0"/>
              <a:t>dobronamjernu </a:t>
            </a:r>
            <a:r>
              <a:rPr lang="hr-HR" sz="2000" dirty="0"/>
              <a:t>kritiku</a:t>
            </a:r>
          </a:p>
          <a:p>
            <a:pPr lvl="0"/>
            <a:r>
              <a:rPr lang="hr-HR" sz="2000" dirty="0"/>
              <a:t>dobro surađivati međusobno </a:t>
            </a:r>
          </a:p>
          <a:p>
            <a:pPr lvl="0"/>
            <a:r>
              <a:rPr lang="hr-HR" sz="2000" dirty="0"/>
              <a:t>rješavati probleme da budu svi zadovoljni</a:t>
            </a:r>
          </a:p>
          <a:p>
            <a:pPr lvl="0"/>
            <a:r>
              <a:rPr lang="hr-HR" sz="2000" dirty="0"/>
              <a:t>više se posvetit nekoj djeci koja imaju problem i te probleme rješavati uključujući pedagoga i roditelje</a:t>
            </a:r>
          </a:p>
          <a:p>
            <a:pPr lvl="0"/>
            <a:r>
              <a:rPr lang="hr-HR" sz="2000" dirty="0"/>
              <a:t>organizirati </a:t>
            </a:r>
            <a:r>
              <a:rPr lang="hr-HR" sz="2000" dirty="0" smtClean="0"/>
              <a:t>radionice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42123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12068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hr-HR" sz="2300" dirty="0"/>
              <a:t>približiti zanimljivost nekih predmeta na zabavniji </a:t>
            </a:r>
            <a:r>
              <a:rPr lang="hr-HR" sz="2300" dirty="0" smtClean="0"/>
              <a:t>način</a:t>
            </a:r>
          </a:p>
          <a:p>
            <a:pPr marL="0" lvl="0" indent="0">
              <a:buNone/>
            </a:pPr>
            <a:endParaRPr lang="hr-HR" sz="2300" dirty="0"/>
          </a:p>
          <a:p>
            <a:pPr lvl="0"/>
            <a:r>
              <a:rPr lang="hr-HR" sz="2300" dirty="0"/>
              <a:t>pojedinačni pristupi </a:t>
            </a:r>
            <a:endParaRPr lang="hr-HR" sz="2300" dirty="0" smtClean="0"/>
          </a:p>
          <a:p>
            <a:pPr marL="0" lvl="0" indent="0">
              <a:buNone/>
            </a:pPr>
            <a:endParaRPr lang="hr-HR" sz="2300" dirty="0"/>
          </a:p>
          <a:p>
            <a:pPr lvl="0"/>
            <a:r>
              <a:rPr lang="hr-HR" sz="2300" dirty="0"/>
              <a:t>zainteresirati ga i usmjeriti prema području koje ga </a:t>
            </a:r>
            <a:r>
              <a:rPr lang="hr-HR" sz="2300" dirty="0" smtClean="0"/>
              <a:t>zanima</a:t>
            </a:r>
          </a:p>
          <a:p>
            <a:pPr marL="0" lvl="0" indent="0">
              <a:buNone/>
            </a:pPr>
            <a:endParaRPr lang="hr-HR" sz="2300" dirty="0"/>
          </a:p>
          <a:p>
            <a:pPr lvl="0"/>
            <a:r>
              <a:rPr lang="hr-HR" sz="2300" dirty="0"/>
              <a:t>pozitivan pristup radu-učenje s </a:t>
            </a:r>
            <a:r>
              <a:rPr lang="hr-HR" sz="2300" dirty="0" smtClean="0"/>
              <a:t>razmišljanjem</a:t>
            </a:r>
          </a:p>
          <a:p>
            <a:pPr marL="0" lvl="0" indent="0">
              <a:buNone/>
            </a:pPr>
            <a:endParaRPr lang="hr-HR" sz="2300" dirty="0"/>
          </a:p>
          <a:p>
            <a:pPr lvl="0"/>
            <a:r>
              <a:rPr lang="hr-HR" sz="2300" dirty="0"/>
              <a:t>boriti se za svoja prava i prava djece u odgojno-obrazovnoj </a:t>
            </a:r>
            <a:r>
              <a:rPr lang="hr-HR" sz="2300" dirty="0" smtClean="0"/>
              <a:t>strukturi</a:t>
            </a:r>
          </a:p>
          <a:p>
            <a:pPr marL="0" lvl="0" indent="0">
              <a:buNone/>
            </a:pPr>
            <a:endParaRPr lang="hr-HR" sz="2300" dirty="0"/>
          </a:p>
          <a:p>
            <a:pPr lvl="0"/>
            <a:r>
              <a:rPr lang="hr-HR" sz="2300" dirty="0"/>
              <a:t>težiti da se škola još bolje </a:t>
            </a:r>
            <a:r>
              <a:rPr lang="hr-HR" sz="2300" dirty="0" smtClean="0"/>
              <a:t>opremi</a:t>
            </a:r>
          </a:p>
          <a:p>
            <a:pPr marL="0" lvl="0" indent="0">
              <a:buNone/>
            </a:pPr>
            <a:endParaRPr lang="hr-HR" sz="2300" dirty="0"/>
          </a:p>
          <a:p>
            <a:pPr lvl="0"/>
            <a:r>
              <a:rPr lang="hr-HR" sz="2300" dirty="0"/>
              <a:t>uložiti </a:t>
            </a:r>
            <a:r>
              <a:rPr lang="hr-HR" sz="2300" dirty="0" smtClean="0"/>
              <a:t>maksimum</a:t>
            </a:r>
          </a:p>
          <a:p>
            <a:pPr marL="0" lvl="0" indent="0">
              <a:buNone/>
            </a:pPr>
            <a:endParaRPr lang="hr-HR" sz="2300" dirty="0"/>
          </a:p>
          <a:p>
            <a:pPr lvl="0"/>
            <a:r>
              <a:rPr lang="hr-HR" sz="2300" dirty="0"/>
              <a:t>više surađivati s djecom i </a:t>
            </a:r>
            <a:r>
              <a:rPr lang="hr-HR" sz="2300" dirty="0" smtClean="0"/>
              <a:t>roditeljima</a:t>
            </a:r>
          </a:p>
          <a:p>
            <a:pPr marL="0" lvl="0" indent="0">
              <a:buNone/>
            </a:pPr>
            <a:endParaRPr lang="hr-HR" sz="2300" dirty="0"/>
          </a:p>
          <a:p>
            <a:pPr lvl="0"/>
            <a:r>
              <a:rPr lang="hr-HR" sz="2300" dirty="0"/>
              <a:t>više se baviti dobrim i uspješnim učenicima ( objavljivat njihove rezultate s natjecanja</a:t>
            </a:r>
            <a:r>
              <a:rPr lang="hr-HR" sz="2300" dirty="0" smtClean="0"/>
              <a:t>)</a:t>
            </a:r>
          </a:p>
          <a:p>
            <a:pPr marL="0" lvl="0" indent="0">
              <a:buNone/>
            </a:pPr>
            <a:endParaRPr lang="hr-HR" sz="2300" dirty="0"/>
          </a:p>
          <a:p>
            <a:pPr lvl="0"/>
            <a:r>
              <a:rPr lang="hr-HR" sz="2300" dirty="0"/>
              <a:t>strože </a:t>
            </a:r>
            <a:r>
              <a:rPr lang="hr-HR" sz="2300" dirty="0" smtClean="0"/>
              <a:t>kažnjavati</a:t>
            </a:r>
          </a:p>
          <a:p>
            <a:pPr marL="0" lvl="0" indent="0">
              <a:buNone/>
            </a:pPr>
            <a:endParaRPr lang="hr-HR" sz="2300" dirty="0" smtClean="0"/>
          </a:p>
          <a:p>
            <a:pPr lvl="0"/>
            <a:r>
              <a:rPr lang="hr-HR" sz="2300" dirty="0" smtClean="0"/>
              <a:t>manje </a:t>
            </a:r>
            <a:r>
              <a:rPr lang="hr-HR" sz="2300" dirty="0"/>
              <a:t>gradiva koje treba proučiti temeljitije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529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lvl="0" algn="l"/>
            <a:r>
              <a:rPr lang="hr-HR" sz="2800" b="1" dirty="0" smtClean="0">
                <a:solidFill>
                  <a:schemeClr val="accent3">
                    <a:lumMod val="75000"/>
                  </a:schemeClr>
                </a:solidFill>
              </a:rPr>
              <a:t>6. TKO NAM MOŽE POMOĆI U NAPRETKU?</a:t>
            </a:r>
            <a:r>
              <a:rPr lang="hr-HR" sz="2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hr-HR" sz="28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hr-HR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hr-HR" sz="3700" dirty="0"/>
              <a:t>Ministarstvo</a:t>
            </a:r>
          </a:p>
          <a:p>
            <a:pPr lvl="0"/>
            <a:r>
              <a:rPr lang="hr-HR" sz="3700" dirty="0"/>
              <a:t>Roditelji</a:t>
            </a:r>
          </a:p>
          <a:p>
            <a:pPr lvl="0"/>
            <a:r>
              <a:rPr lang="hr-HR" sz="3700" dirty="0"/>
              <a:t>Država</a:t>
            </a:r>
          </a:p>
          <a:p>
            <a:pPr lvl="0"/>
            <a:r>
              <a:rPr lang="hr-HR" sz="3700" dirty="0"/>
              <a:t>Županija</a:t>
            </a:r>
          </a:p>
          <a:p>
            <a:pPr lvl="0"/>
            <a:r>
              <a:rPr lang="hr-HR" sz="3700" dirty="0"/>
              <a:t>Općina</a:t>
            </a:r>
          </a:p>
          <a:p>
            <a:pPr lvl="0"/>
            <a:r>
              <a:rPr lang="hr-HR" sz="3700" dirty="0"/>
              <a:t>Ovisno o situaciji (pedagog, psiholog, socijalna služba)</a:t>
            </a:r>
          </a:p>
          <a:p>
            <a:pPr lvl="0"/>
            <a:r>
              <a:rPr lang="hr-HR" sz="3700" dirty="0"/>
              <a:t>Pojedinci</a:t>
            </a:r>
          </a:p>
          <a:p>
            <a:pPr lvl="0"/>
            <a:r>
              <a:rPr lang="hr-HR" sz="3700" dirty="0"/>
              <a:t>EU fondovi</a:t>
            </a:r>
          </a:p>
          <a:p>
            <a:pPr lvl="0"/>
            <a:r>
              <a:rPr lang="hr-HR" sz="3700" dirty="0"/>
              <a:t>Lokalna samouprava</a:t>
            </a:r>
          </a:p>
          <a:p>
            <a:pPr lvl="0"/>
            <a:r>
              <a:rPr lang="hr-HR" sz="3700" dirty="0"/>
              <a:t>Agencija za odgoj i obrazovanje</a:t>
            </a:r>
          </a:p>
          <a:p>
            <a:pPr lvl="0"/>
            <a:r>
              <a:rPr lang="hr-HR" sz="3700" dirty="0"/>
              <a:t>Stručna usavršavanja učitelja kroz aktive</a:t>
            </a:r>
          </a:p>
          <a:p>
            <a:pPr lvl="0"/>
            <a:r>
              <a:rPr lang="hr-HR" sz="3700" dirty="0"/>
              <a:t>Razne udruge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999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832648"/>
          </a:xfrm>
        </p:spPr>
        <p:txBody>
          <a:bodyPr>
            <a:normAutofit/>
          </a:bodyPr>
          <a:lstStyle/>
          <a:p>
            <a:pPr lvl="0"/>
            <a:r>
              <a:rPr lang="hr-HR" dirty="0"/>
              <a:t>Lokalna zajednica</a:t>
            </a:r>
          </a:p>
          <a:p>
            <a:pPr lvl="0"/>
            <a:r>
              <a:rPr lang="hr-HR" dirty="0"/>
              <a:t>PINS</a:t>
            </a:r>
          </a:p>
          <a:p>
            <a:pPr lvl="0"/>
            <a:r>
              <a:rPr lang="hr-HR" dirty="0"/>
              <a:t>DUZS</a:t>
            </a:r>
          </a:p>
          <a:p>
            <a:pPr lvl="0"/>
            <a:r>
              <a:rPr lang="hr-HR" dirty="0"/>
              <a:t>MUP</a:t>
            </a:r>
          </a:p>
          <a:p>
            <a:pPr lvl="0"/>
            <a:r>
              <a:rPr lang="hr-HR" dirty="0"/>
              <a:t>DVD</a:t>
            </a:r>
          </a:p>
          <a:p>
            <a:pPr lvl="0"/>
            <a:r>
              <a:rPr lang="hr-HR" dirty="0"/>
              <a:t>Zdravstveni radnici</a:t>
            </a:r>
          </a:p>
          <a:p>
            <a:pPr lvl="0"/>
            <a:r>
              <a:rPr lang="hr-HR" dirty="0"/>
              <a:t>Znanstvenici</a:t>
            </a:r>
          </a:p>
          <a:p>
            <a:pPr lvl="0"/>
            <a:r>
              <a:rPr lang="hr-HR" dirty="0"/>
              <a:t>Osobe koje su se svojim radom istaknule na društvenom polju</a:t>
            </a:r>
          </a:p>
          <a:p>
            <a:pPr lvl="0"/>
            <a:r>
              <a:rPr lang="hr-HR" dirty="0"/>
              <a:t>Ne trebaju druge ustanove imate </a:t>
            </a:r>
            <a:r>
              <a:rPr lang="hr-HR" dirty="0" smtClean="0"/>
              <a:t>dovoljno </a:t>
            </a:r>
            <a:r>
              <a:rPr lang="hr-HR" dirty="0"/>
              <a:t>dobar kadar</a:t>
            </a:r>
          </a:p>
          <a:p>
            <a:pPr lvl="0"/>
            <a:r>
              <a:rPr lang="hr-HR" dirty="0"/>
              <a:t>Muzeji</a:t>
            </a:r>
          </a:p>
          <a:p>
            <a:pPr lvl="0"/>
            <a:r>
              <a:rPr lang="hr-HR" dirty="0"/>
              <a:t>Druge škole</a:t>
            </a:r>
          </a:p>
          <a:p>
            <a:pPr lvl="0"/>
            <a:r>
              <a:rPr lang="hr-HR" dirty="0"/>
              <a:t>Knjižnice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1060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</a:rPr>
              <a:t>U p i t n i k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600" b="1" dirty="0"/>
              <a:t>1</a:t>
            </a:r>
            <a:r>
              <a:rPr lang="hr-HR" sz="1600" b="1" dirty="0" smtClean="0">
                <a:solidFill>
                  <a:srgbClr val="0070C0"/>
                </a:solidFill>
              </a:rPr>
              <a:t>.     </a:t>
            </a:r>
            <a:r>
              <a:rPr lang="hr-HR" sz="1600" b="1" dirty="0">
                <a:solidFill>
                  <a:srgbClr val="0070C0"/>
                </a:solidFill>
              </a:rPr>
              <a:t>S čime se možemo pohvaliti u </a:t>
            </a:r>
            <a:r>
              <a:rPr lang="hr-HR" sz="1600" b="1" dirty="0" smtClean="0">
                <a:solidFill>
                  <a:srgbClr val="0070C0"/>
                </a:solidFill>
              </a:rPr>
              <a:t>našoj</a:t>
            </a:r>
            <a:r>
              <a:rPr lang="hr-HR" sz="1600" dirty="0">
                <a:solidFill>
                  <a:srgbClr val="0070C0"/>
                </a:solidFill>
              </a:rPr>
              <a:t> </a:t>
            </a:r>
            <a:r>
              <a:rPr lang="hr-HR" sz="1600" b="1" dirty="0" smtClean="0">
                <a:solidFill>
                  <a:srgbClr val="0070C0"/>
                </a:solidFill>
              </a:rPr>
              <a:t>školi</a:t>
            </a:r>
            <a:r>
              <a:rPr lang="hr-HR" sz="1600" b="1" dirty="0">
                <a:solidFill>
                  <a:srgbClr val="0070C0"/>
                </a:solidFill>
              </a:rPr>
              <a:t>?</a:t>
            </a:r>
            <a:endParaRPr lang="hr-HR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r-HR" sz="1600" i="1" dirty="0"/>
              <a:t> </a:t>
            </a:r>
            <a:r>
              <a:rPr lang="hr-HR" sz="1600" i="1" dirty="0" smtClean="0"/>
              <a:t>          (</a:t>
            </a:r>
            <a:r>
              <a:rPr lang="hr-HR" sz="1600" i="1" dirty="0"/>
              <a:t>ovdje navesti ključne prednosti rada)</a:t>
            </a:r>
            <a:endParaRPr lang="hr-HR" sz="1600" dirty="0"/>
          </a:p>
          <a:p>
            <a:pPr marL="0" indent="0">
              <a:buNone/>
            </a:pPr>
            <a:r>
              <a:rPr lang="hr-HR" sz="1600" b="1" dirty="0"/>
              <a:t> </a:t>
            </a:r>
            <a:endParaRPr lang="hr-HR" sz="1600" dirty="0"/>
          </a:p>
          <a:p>
            <a:pPr marL="0" indent="0">
              <a:buNone/>
            </a:pPr>
            <a:r>
              <a:rPr lang="hr-HR" sz="1600" b="1" dirty="0"/>
              <a:t>2</a:t>
            </a:r>
            <a:r>
              <a:rPr lang="hr-HR" sz="1600" b="1" dirty="0" smtClean="0">
                <a:solidFill>
                  <a:srgbClr val="0070C0"/>
                </a:solidFill>
              </a:rPr>
              <a:t>.     </a:t>
            </a:r>
            <a:r>
              <a:rPr lang="hr-HR" sz="1600" b="1" dirty="0">
                <a:solidFill>
                  <a:srgbClr val="0070C0"/>
                </a:solidFill>
              </a:rPr>
              <a:t>S kojim se teškoćama susrećemo?</a:t>
            </a:r>
            <a:endParaRPr lang="hr-HR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r-HR" sz="1600" i="1" dirty="0" smtClean="0"/>
              <a:t>           (</a:t>
            </a:r>
            <a:r>
              <a:rPr lang="hr-HR" sz="1600" i="1" dirty="0"/>
              <a:t>ovdje navesti ključne nedostatke rada)</a:t>
            </a:r>
            <a:endParaRPr lang="hr-HR" sz="1600" dirty="0"/>
          </a:p>
          <a:p>
            <a:pPr marL="0" indent="0">
              <a:buNone/>
            </a:pPr>
            <a:r>
              <a:rPr lang="hr-HR" sz="1600" i="1" dirty="0"/>
              <a:t> </a:t>
            </a:r>
            <a:endParaRPr lang="hr-HR" sz="1600" dirty="0"/>
          </a:p>
          <a:p>
            <a:pPr marL="0" indent="0">
              <a:buNone/>
            </a:pPr>
            <a:r>
              <a:rPr lang="hr-HR" sz="1600" b="1" dirty="0"/>
              <a:t>3. </a:t>
            </a:r>
            <a:r>
              <a:rPr lang="hr-HR" sz="1600" b="1" dirty="0" smtClean="0"/>
              <a:t>    </a:t>
            </a:r>
            <a:r>
              <a:rPr lang="hr-HR" sz="1600" b="1" dirty="0" smtClean="0">
                <a:solidFill>
                  <a:srgbClr val="0070C0"/>
                </a:solidFill>
              </a:rPr>
              <a:t>Koji </a:t>
            </a:r>
            <a:r>
              <a:rPr lang="hr-HR" sz="1600" b="1" dirty="0">
                <a:solidFill>
                  <a:srgbClr val="0070C0"/>
                </a:solidFill>
              </a:rPr>
              <a:t>su naši neiskorišteni resursi?</a:t>
            </a:r>
            <a:endParaRPr lang="hr-HR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r-HR" sz="1600" i="1" dirty="0" smtClean="0"/>
              <a:t>               (</a:t>
            </a:r>
            <a:r>
              <a:rPr lang="hr-HR" sz="1600" i="1" dirty="0"/>
              <a:t>navesti sve neiskorištene resurse koje škola posjeduje, a mogli bi podići kvalitetu rada)</a:t>
            </a:r>
            <a:endParaRPr lang="hr-HR" sz="1600" dirty="0"/>
          </a:p>
          <a:p>
            <a:pPr marL="0" indent="0">
              <a:buNone/>
            </a:pPr>
            <a:r>
              <a:rPr lang="hr-HR" sz="1600" b="1" dirty="0"/>
              <a:t> </a:t>
            </a:r>
            <a:endParaRPr lang="hr-HR" sz="1600" dirty="0"/>
          </a:p>
          <a:p>
            <a:pPr marL="0" indent="0">
              <a:buNone/>
            </a:pPr>
            <a:r>
              <a:rPr lang="hr-HR" sz="1600" b="1" dirty="0"/>
              <a:t>4</a:t>
            </a:r>
            <a:r>
              <a:rPr lang="hr-HR" sz="1600" b="1" dirty="0">
                <a:solidFill>
                  <a:srgbClr val="0070C0"/>
                </a:solidFill>
              </a:rPr>
              <a:t>. </a:t>
            </a:r>
            <a:r>
              <a:rPr lang="hr-HR" sz="1600" b="1" dirty="0" smtClean="0">
                <a:solidFill>
                  <a:srgbClr val="0070C0"/>
                </a:solidFill>
              </a:rPr>
              <a:t>    Što </a:t>
            </a:r>
            <a:r>
              <a:rPr lang="hr-HR" sz="1600" b="1" dirty="0">
                <a:solidFill>
                  <a:srgbClr val="0070C0"/>
                </a:solidFill>
              </a:rPr>
              <a:t>nas koči u napretku?</a:t>
            </a:r>
            <a:endParaRPr lang="hr-HR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r-HR" sz="1600" i="1" dirty="0" smtClean="0"/>
              <a:t>            (</a:t>
            </a:r>
            <a:r>
              <a:rPr lang="hr-HR" sz="1600" i="1" dirty="0"/>
              <a:t>navesti vanjske prepreke koje sprečavaju kvalitetu našega rada) </a:t>
            </a:r>
            <a:endParaRPr lang="hr-HR" sz="1600" dirty="0"/>
          </a:p>
          <a:p>
            <a:pPr marL="0" indent="0">
              <a:buNone/>
            </a:pPr>
            <a:r>
              <a:rPr lang="hr-HR" sz="1600" i="1" dirty="0"/>
              <a:t> </a:t>
            </a:r>
            <a:endParaRPr lang="hr-HR" sz="1600" dirty="0"/>
          </a:p>
          <a:p>
            <a:pPr marL="0" indent="0">
              <a:buNone/>
            </a:pPr>
            <a:r>
              <a:rPr lang="hr-HR" sz="1600" b="1" dirty="0"/>
              <a:t>5</a:t>
            </a:r>
            <a:r>
              <a:rPr lang="hr-HR" sz="1600" b="1" dirty="0" smtClean="0"/>
              <a:t>.     </a:t>
            </a:r>
            <a:r>
              <a:rPr lang="hr-HR" sz="1600" b="1" dirty="0">
                <a:solidFill>
                  <a:srgbClr val="0070C0"/>
                </a:solidFill>
              </a:rPr>
              <a:t>Što možemo napraviti da budemo </a:t>
            </a:r>
            <a:r>
              <a:rPr lang="hr-HR" sz="1600" b="1" dirty="0" smtClean="0">
                <a:solidFill>
                  <a:srgbClr val="0070C0"/>
                </a:solidFill>
              </a:rPr>
              <a:t>još</a:t>
            </a:r>
            <a:r>
              <a:rPr lang="hr-HR" sz="1600" dirty="0">
                <a:solidFill>
                  <a:srgbClr val="0070C0"/>
                </a:solidFill>
              </a:rPr>
              <a:t> </a:t>
            </a:r>
            <a:r>
              <a:rPr lang="hr-HR" sz="1600" b="1" dirty="0" smtClean="0">
                <a:solidFill>
                  <a:srgbClr val="0070C0"/>
                </a:solidFill>
              </a:rPr>
              <a:t>bolji</a:t>
            </a:r>
            <a:r>
              <a:rPr lang="hr-HR" sz="1600" b="1" dirty="0">
                <a:solidFill>
                  <a:srgbClr val="0070C0"/>
                </a:solidFill>
              </a:rPr>
              <a:t>?</a:t>
            </a:r>
            <a:endParaRPr lang="hr-HR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r-HR" sz="1600" i="1" dirty="0" smtClean="0"/>
              <a:t>             (</a:t>
            </a:r>
            <a:r>
              <a:rPr lang="hr-HR" sz="1600" i="1" dirty="0"/>
              <a:t>navesti poboljšanja koja bi se mogla provesti)</a:t>
            </a:r>
            <a:endParaRPr lang="hr-HR" sz="1600" dirty="0"/>
          </a:p>
          <a:p>
            <a:pPr marL="0" indent="0">
              <a:buNone/>
            </a:pPr>
            <a:r>
              <a:rPr lang="hr-HR" sz="1600" b="1" dirty="0"/>
              <a:t> </a:t>
            </a:r>
            <a:endParaRPr lang="hr-HR" sz="1600" dirty="0"/>
          </a:p>
          <a:p>
            <a:pPr marL="0" indent="0">
              <a:buNone/>
            </a:pPr>
            <a:r>
              <a:rPr lang="hr-HR" sz="1600" b="1" dirty="0"/>
              <a:t>6</a:t>
            </a:r>
            <a:r>
              <a:rPr lang="hr-HR" sz="1600" b="1" dirty="0">
                <a:solidFill>
                  <a:srgbClr val="0070C0"/>
                </a:solidFill>
              </a:rPr>
              <a:t>. </a:t>
            </a:r>
            <a:r>
              <a:rPr lang="hr-HR" sz="1600" b="1" dirty="0" smtClean="0">
                <a:solidFill>
                  <a:srgbClr val="0070C0"/>
                </a:solidFill>
              </a:rPr>
              <a:t>   Tko </a:t>
            </a:r>
            <a:r>
              <a:rPr lang="hr-HR" sz="1600" b="1" dirty="0">
                <a:solidFill>
                  <a:srgbClr val="0070C0"/>
                </a:solidFill>
              </a:rPr>
              <a:t>nam može pomoći u napretku?</a:t>
            </a:r>
            <a:endParaRPr lang="hr-HR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r-HR" sz="1600" i="1" dirty="0" smtClean="0"/>
              <a:t>          (</a:t>
            </a:r>
            <a:r>
              <a:rPr lang="hr-HR" sz="1600" i="1" dirty="0"/>
              <a:t>navesti ustanove, osobe i druge koji mogu pomoći unaprijediti kvalitetu rada </a:t>
            </a:r>
            <a:endParaRPr lang="hr-HR" sz="1600" dirty="0"/>
          </a:p>
          <a:p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382435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rgbClr val="C00000"/>
                </a:solidFill>
              </a:rPr>
              <a:t>		        </a:t>
            </a:r>
            <a:r>
              <a:rPr lang="hr-HR" sz="54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REZULTATI </a:t>
            </a:r>
          </a:p>
          <a:p>
            <a:pPr marL="0" indent="0">
              <a:buNone/>
            </a:pPr>
            <a:endParaRPr lang="hr-HR" sz="54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hr-HR" sz="54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		  - UČITELJI-</a:t>
            </a:r>
            <a:endParaRPr lang="hr-HR" sz="5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4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hr-HR" sz="2800" b="1" dirty="0" smtClean="0">
                <a:solidFill>
                  <a:srgbClr val="00B050"/>
                </a:solidFill>
              </a:rPr>
              <a:t>1.S ČIME SE MOŽEMO POHVALITI U NAŠOJ ŠKOLI?</a:t>
            </a:r>
            <a:br>
              <a:rPr lang="hr-HR" sz="2800" b="1" dirty="0" smtClean="0">
                <a:solidFill>
                  <a:srgbClr val="00B050"/>
                </a:solidFill>
              </a:rPr>
            </a:br>
            <a:endParaRPr lang="hr-HR" sz="2800" b="1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000" b="1" dirty="0" smtClean="0"/>
          </a:p>
          <a:p>
            <a:pPr lvl="0"/>
            <a:r>
              <a:rPr lang="hr-HR" sz="1800" dirty="0"/>
              <a:t>Dobra informatička opremljenost i dostupnost </a:t>
            </a:r>
            <a:r>
              <a:rPr lang="hr-HR" sz="1800" dirty="0" smtClean="0"/>
              <a:t>istog</a:t>
            </a:r>
            <a:endParaRPr lang="hr-HR" sz="1800" dirty="0"/>
          </a:p>
          <a:p>
            <a:pPr lvl="0"/>
            <a:r>
              <a:rPr lang="hr-HR" sz="1800" dirty="0"/>
              <a:t>Dostupnost potrošnog materijala</a:t>
            </a:r>
          </a:p>
          <a:p>
            <a:pPr lvl="0"/>
            <a:r>
              <a:rPr lang="hr-HR" sz="1800" dirty="0"/>
              <a:t>Dovoljan br. organiziranih kazališnih predstava u školi</a:t>
            </a:r>
          </a:p>
          <a:p>
            <a:pPr lvl="0"/>
            <a:r>
              <a:rPr lang="hr-HR" sz="1800" dirty="0"/>
              <a:t>Suradnja škole i Općine Skrad</a:t>
            </a:r>
          </a:p>
          <a:p>
            <a:pPr lvl="0"/>
            <a:r>
              <a:rPr lang="hr-HR" sz="1800" dirty="0"/>
              <a:t>Dovoljan broj stručne literature</a:t>
            </a:r>
          </a:p>
          <a:p>
            <a:pPr lvl="0"/>
            <a:r>
              <a:rPr lang="hr-HR" sz="1800" dirty="0"/>
              <a:t>Lako organiziranje </a:t>
            </a:r>
            <a:r>
              <a:rPr lang="hr-HR" sz="1800" dirty="0" err="1" smtClean="0"/>
              <a:t>izvanučionične</a:t>
            </a:r>
            <a:r>
              <a:rPr lang="hr-HR" sz="1800" dirty="0" smtClean="0"/>
              <a:t> </a:t>
            </a:r>
            <a:r>
              <a:rPr lang="hr-HR" sz="1800" dirty="0"/>
              <a:t>nastave ( s obzirom na mali broj učenika</a:t>
            </a:r>
            <a:r>
              <a:rPr lang="hr-HR" sz="1800" dirty="0" smtClean="0"/>
              <a:t>)</a:t>
            </a:r>
            <a:endParaRPr lang="hr-HR" sz="1800" dirty="0"/>
          </a:p>
          <a:p>
            <a:pPr lvl="0"/>
            <a:r>
              <a:rPr lang="hr-HR" sz="1800" dirty="0"/>
              <a:t>Ugodna radna atmosfera</a:t>
            </a:r>
          </a:p>
          <a:p>
            <a:pPr lvl="0"/>
            <a:r>
              <a:rPr lang="hr-HR" sz="1800" dirty="0">
                <a:solidFill>
                  <a:srgbClr val="00B050"/>
                </a:solidFill>
              </a:rPr>
              <a:t>Pristojni i vrijedni učenici </a:t>
            </a:r>
          </a:p>
          <a:p>
            <a:pPr lvl="0"/>
            <a:r>
              <a:rPr lang="hr-HR" sz="1800" dirty="0"/>
              <a:t>Timski rad</a:t>
            </a:r>
          </a:p>
          <a:p>
            <a:pPr lvl="0"/>
            <a:r>
              <a:rPr lang="hr-HR" sz="1800" dirty="0"/>
              <a:t>Podrška i ugodni međuljudski odnosi </a:t>
            </a:r>
          </a:p>
          <a:p>
            <a:pPr lvl="0"/>
            <a:r>
              <a:rPr lang="hr-HR" sz="1800" dirty="0"/>
              <a:t>Razumijevanje ravnatelja za rješavanje problema</a:t>
            </a:r>
          </a:p>
          <a:p>
            <a:pPr lvl="0"/>
            <a:r>
              <a:rPr lang="hr-HR" sz="1800" dirty="0" smtClean="0"/>
              <a:t>Dobra </a:t>
            </a:r>
            <a:r>
              <a:rPr lang="hr-HR" sz="1800" dirty="0"/>
              <a:t>suradnja među kolektivom</a:t>
            </a:r>
          </a:p>
          <a:p>
            <a:pPr lvl="0"/>
            <a:r>
              <a:rPr lang="hr-HR" sz="1800" dirty="0"/>
              <a:t>Timska </a:t>
            </a:r>
            <a:r>
              <a:rPr lang="hr-HR" sz="1800" dirty="0" smtClean="0"/>
              <a:t>nastava</a:t>
            </a:r>
            <a:endParaRPr lang="hr-HR" sz="1800" dirty="0"/>
          </a:p>
          <a:p>
            <a:pPr lvl="0"/>
            <a:r>
              <a:rPr lang="hr-HR" sz="1800" dirty="0"/>
              <a:t>Sudjelovanje većine učenika na natječajima, smotrama, projektima, takmičenjima</a:t>
            </a:r>
          </a:p>
          <a:p>
            <a:pPr lvl="0"/>
            <a:r>
              <a:rPr lang="hr-HR" sz="1800" dirty="0"/>
              <a:t>Velika zainteresiranost učenika za izvan nastavne i izvanškolske aktivnosti</a:t>
            </a:r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endParaRPr lang="hr-HR" sz="20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435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hr-HR" sz="2800" b="1" dirty="0" smtClean="0">
                <a:solidFill>
                  <a:srgbClr val="00B050"/>
                </a:solidFill>
              </a:rPr>
              <a:t>2. S KOJIM SE TEŠKOĆAMA SUSREĆEMO?</a:t>
            </a:r>
            <a:br>
              <a:rPr lang="hr-HR" sz="2800" b="1" dirty="0" smtClean="0">
                <a:solidFill>
                  <a:srgbClr val="00B050"/>
                </a:solidFill>
              </a:rPr>
            </a:br>
            <a:endParaRPr lang="hr-HR" sz="2800" b="1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688632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hr-HR" sz="2000" dirty="0"/>
              <a:t>Ne primjećujem neke ključne nedostatke</a:t>
            </a:r>
          </a:p>
          <a:p>
            <a:pPr lvl="0">
              <a:lnSpc>
                <a:spcPct val="150000"/>
              </a:lnSpc>
            </a:pPr>
            <a:r>
              <a:rPr lang="hr-HR" sz="2000" dirty="0"/>
              <a:t>Loša komunikacija unutar škole (suradnja među učiteljima)</a:t>
            </a:r>
          </a:p>
          <a:p>
            <a:pPr lvl="0">
              <a:lnSpc>
                <a:spcPct val="150000"/>
              </a:lnSpc>
            </a:pPr>
            <a:r>
              <a:rPr lang="hr-HR" sz="2000" dirty="0"/>
              <a:t>Lošija suradnja s roditeljima (zbog često prevelikih očekivanja roditelja)</a:t>
            </a:r>
          </a:p>
          <a:p>
            <a:pPr lvl="0">
              <a:lnSpc>
                <a:spcPct val="110000"/>
              </a:lnSpc>
            </a:pPr>
            <a:r>
              <a:rPr lang="hr-HR" sz="2000" dirty="0"/>
              <a:t>Upisivanje sata, bilježaka i sl. u E-imenik- vrlo često gubim vrijeme jer računalo ne reagira kao bi trebalo</a:t>
            </a:r>
          </a:p>
          <a:p>
            <a:pPr lvl="0">
              <a:lnSpc>
                <a:spcPct val="110000"/>
              </a:lnSpc>
            </a:pPr>
            <a:r>
              <a:rPr lang="hr-HR" sz="2000" dirty="0">
                <a:solidFill>
                  <a:srgbClr val="0070C0"/>
                </a:solidFill>
              </a:rPr>
              <a:t>Zapostavljeni odgojni faktori općenito u školi i društvu; vidljivo  u ponašanju </a:t>
            </a:r>
            <a:r>
              <a:rPr lang="hr-HR" sz="2000" dirty="0" smtClean="0">
                <a:solidFill>
                  <a:srgbClr val="0070C0"/>
                </a:solidFill>
              </a:rPr>
              <a:t>učenika </a:t>
            </a:r>
            <a:r>
              <a:rPr lang="hr-HR" sz="2000" dirty="0" smtClean="0">
                <a:solidFill>
                  <a:srgbClr val="0070C0"/>
                </a:solidFill>
              </a:rPr>
              <a:t>za </a:t>
            </a:r>
            <a:r>
              <a:rPr lang="hr-HR" sz="2000" dirty="0">
                <a:solidFill>
                  <a:srgbClr val="0070C0"/>
                </a:solidFill>
              </a:rPr>
              <a:t>vrijeme odmora</a:t>
            </a:r>
          </a:p>
          <a:p>
            <a:pPr lvl="0">
              <a:lnSpc>
                <a:spcPct val="150000"/>
              </a:lnSpc>
            </a:pPr>
            <a:r>
              <a:rPr lang="hr-HR" sz="2000" dirty="0"/>
              <a:t>Mali broj učenika</a:t>
            </a:r>
          </a:p>
          <a:p>
            <a:pPr lvl="0"/>
            <a:r>
              <a:rPr lang="hr-HR" sz="2000" dirty="0">
                <a:solidFill>
                  <a:srgbClr val="0070C0"/>
                </a:solidFill>
              </a:rPr>
              <a:t>Često se više bavi lošijim učenicima, a nedovoljno pažnje se posvećuje dobrim koji imaju potencijala postići nešto više</a:t>
            </a:r>
          </a:p>
          <a:p>
            <a:pPr lvl="0">
              <a:lnSpc>
                <a:spcPct val="150000"/>
              </a:lnSpc>
            </a:pPr>
            <a:r>
              <a:rPr lang="hr-HR" sz="2000" dirty="0">
                <a:solidFill>
                  <a:srgbClr val="0070C0"/>
                </a:solidFill>
              </a:rPr>
              <a:t>Previše papirologije</a:t>
            </a:r>
          </a:p>
          <a:p>
            <a:pPr lvl="0">
              <a:lnSpc>
                <a:spcPct val="150000"/>
              </a:lnSpc>
            </a:pPr>
            <a:r>
              <a:rPr lang="hr-HR" sz="2000" dirty="0"/>
              <a:t>Nezainteresiranost učenika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2636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476672"/>
            <a:ext cx="8229600" cy="5688632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70000"/>
              </a:lnSpc>
            </a:pPr>
            <a:r>
              <a:rPr lang="hr-HR" sz="2300" dirty="0"/>
              <a:t>Rad u kombinaciji</a:t>
            </a:r>
          </a:p>
          <a:p>
            <a:pPr lvl="0" algn="just">
              <a:lnSpc>
                <a:spcPct val="170000"/>
              </a:lnSpc>
            </a:pPr>
            <a:r>
              <a:rPr lang="hr-HR" sz="2300" dirty="0"/>
              <a:t>Rad na više škola (više sjednica dupla </a:t>
            </a:r>
            <a:r>
              <a:rPr lang="hr-HR" sz="2300" dirty="0" smtClean="0"/>
              <a:t>papirologija)</a:t>
            </a:r>
            <a:endParaRPr lang="hr-HR" sz="2300" dirty="0"/>
          </a:p>
          <a:p>
            <a:pPr lvl="0" algn="just">
              <a:lnSpc>
                <a:spcPct val="120000"/>
              </a:lnSpc>
            </a:pPr>
            <a:r>
              <a:rPr lang="hr-HR" sz="2300" dirty="0"/>
              <a:t>Sjednice nisu jasno usmjerene niti fokusirane na bitno ( bavimo se previše svakim đakom)</a:t>
            </a:r>
          </a:p>
          <a:p>
            <a:pPr lvl="0" algn="just">
              <a:lnSpc>
                <a:spcPct val="170000"/>
              </a:lnSpc>
            </a:pPr>
            <a:r>
              <a:rPr lang="hr-HR" sz="2300" dirty="0"/>
              <a:t>Projekti nemaju </a:t>
            </a:r>
            <a:r>
              <a:rPr lang="hr-HR" sz="2300" dirty="0" smtClean="0"/>
              <a:t>jasan </a:t>
            </a:r>
            <a:r>
              <a:rPr lang="hr-HR" sz="2300" dirty="0"/>
              <a:t>cilj (iako uglavnom budu dobro </a:t>
            </a:r>
            <a:r>
              <a:rPr lang="hr-HR" sz="2300" dirty="0" smtClean="0"/>
              <a:t>odrađeni)</a:t>
            </a:r>
            <a:endParaRPr lang="hr-HR" sz="2300" dirty="0"/>
          </a:p>
          <a:p>
            <a:pPr lvl="0" algn="just">
              <a:lnSpc>
                <a:spcPct val="170000"/>
              </a:lnSpc>
            </a:pPr>
            <a:r>
              <a:rPr lang="hr-HR" sz="2300" dirty="0" smtClean="0"/>
              <a:t>Nedovoljna </a:t>
            </a:r>
            <a:r>
              <a:rPr lang="hr-HR" sz="2300" dirty="0"/>
              <a:t>informiranost o projektima, vremenu i načinu provedbe</a:t>
            </a:r>
          </a:p>
          <a:p>
            <a:pPr lvl="0" algn="just">
              <a:lnSpc>
                <a:spcPct val="170000"/>
              </a:lnSpc>
            </a:pPr>
            <a:r>
              <a:rPr lang="hr-HR" sz="2300" dirty="0"/>
              <a:t>Učenici koji ne rade u skladu </a:t>
            </a:r>
            <a:r>
              <a:rPr lang="hr-HR" sz="2300" dirty="0" smtClean="0"/>
              <a:t>sa </a:t>
            </a:r>
            <a:r>
              <a:rPr lang="hr-HR" sz="2300" dirty="0"/>
              <a:t>svojim mogućnostima ili ne rade s dovoljno volje </a:t>
            </a:r>
          </a:p>
          <a:p>
            <a:pPr lvl="0" algn="just">
              <a:lnSpc>
                <a:spcPct val="170000"/>
              </a:lnSpc>
            </a:pPr>
            <a:r>
              <a:rPr lang="hr-HR" sz="2300" dirty="0">
                <a:solidFill>
                  <a:srgbClr val="0070C0"/>
                </a:solidFill>
              </a:rPr>
              <a:t>Učenici su neveseli</a:t>
            </a:r>
          </a:p>
          <a:p>
            <a:pPr lvl="0" algn="just">
              <a:lnSpc>
                <a:spcPct val="170000"/>
              </a:lnSpc>
            </a:pPr>
            <a:r>
              <a:rPr lang="hr-HR" sz="2300" dirty="0"/>
              <a:t>Miješanje roditelja u učiteljski posao </a:t>
            </a:r>
          </a:p>
          <a:p>
            <a:pPr lvl="0" algn="just">
              <a:lnSpc>
                <a:spcPct val="170000"/>
              </a:lnSpc>
            </a:pPr>
            <a:r>
              <a:rPr lang="hr-HR" sz="2300" dirty="0">
                <a:solidFill>
                  <a:srgbClr val="0070C0"/>
                </a:solidFill>
              </a:rPr>
              <a:t>Praksa da se na kraju bori za ocjene, a cijelu godinu ne radi ništa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1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hr-HR" sz="2400" b="1" dirty="0" smtClean="0">
                <a:solidFill>
                  <a:srgbClr val="7030A0"/>
                </a:solidFill>
              </a:rPr>
              <a:t>3. KOJI SU NAŠI NEISKORIŠTENI RESURSI?</a:t>
            </a:r>
            <a:br>
              <a:rPr lang="hr-HR" sz="2400" b="1" dirty="0" smtClean="0">
                <a:solidFill>
                  <a:srgbClr val="7030A0"/>
                </a:solidFill>
              </a:rPr>
            </a:br>
            <a:endParaRPr lang="hr-HR" sz="2400" b="1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052736"/>
            <a:ext cx="8229600" cy="5544616"/>
          </a:xfrm>
        </p:spPr>
        <p:txBody>
          <a:bodyPr>
            <a:normAutofit/>
          </a:bodyPr>
          <a:lstStyle/>
          <a:p>
            <a:pPr lvl="0">
              <a:lnSpc>
                <a:spcPct val="160000"/>
              </a:lnSpc>
            </a:pPr>
            <a:r>
              <a:rPr lang="hr-HR" dirty="0"/>
              <a:t>Nedovoljno motivirana djeca</a:t>
            </a:r>
          </a:p>
          <a:p>
            <a:pPr lvl="0">
              <a:lnSpc>
                <a:spcPct val="160000"/>
              </a:lnSpc>
            </a:pPr>
            <a:r>
              <a:rPr lang="hr-HR" dirty="0"/>
              <a:t>Znanja i vještine drugih kolega</a:t>
            </a:r>
          </a:p>
          <a:p>
            <a:pPr lvl="0">
              <a:lnSpc>
                <a:spcPct val="160000"/>
              </a:lnSpc>
            </a:pPr>
            <a:r>
              <a:rPr lang="hr-HR" dirty="0">
                <a:solidFill>
                  <a:srgbClr val="0070C0"/>
                </a:solidFill>
              </a:rPr>
              <a:t>Sva prava na strani učenika i roditelja, a nikakva na strani učitelja</a:t>
            </a:r>
          </a:p>
          <a:p>
            <a:pPr lvl="0">
              <a:lnSpc>
                <a:spcPct val="160000"/>
              </a:lnSpc>
            </a:pPr>
            <a:r>
              <a:rPr lang="hr-HR" dirty="0"/>
              <a:t>Koristimo za sada sve, neka planiranja ovise o vremenskim prilikama</a:t>
            </a:r>
          </a:p>
          <a:p>
            <a:pPr lvl="0">
              <a:lnSpc>
                <a:spcPct val="160000"/>
              </a:lnSpc>
            </a:pPr>
            <a:r>
              <a:rPr lang="hr-HR" dirty="0"/>
              <a:t>Informatička tehnologija</a:t>
            </a:r>
          </a:p>
          <a:p>
            <a:pPr lvl="0"/>
            <a:r>
              <a:rPr lang="hr-HR" dirty="0"/>
              <a:t>Priroda oko škole (kao goranska škola trebali  bi više pažnje posvećivati suživotu s prirodom i nastavi u prirodi; uređenje okoliša škole, vrt u kojem bi učenici uzgajali povrće…), Klupe u vrtu škole za nastavu u prirodi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0093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hr-HR" sz="2800" b="1" dirty="0" smtClean="0">
                <a:solidFill>
                  <a:srgbClr val="7030A0"/>
                </a:solidFill>
              </a:rPr>
              <a:t>4. ŠTO NAS KOČI U NAPRETKU?</a:t>
            </a:r>
            <a:br>
              <a:rPr lang="hr-HR" sz="2800" b="1" dirty="0" smtClean="0">
                <a:solidFill>
                  <a:srgbClr val="7030A0"/>
                </a:solidFill>
              </a:rPr>
            </a:br>
            <a:endParaRPr lang="hr-HR" sz="2800" b="1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124744"/>
            <a:ext cx="8229600" cy="5400600"/>
          </a:xfrm>
        </p:spPr>
        <p:txBody>
          <a:bodyPr>
            <a:normAutofit fontScale="92500"/>
          </a:bodyPr>
          <a:lstStyle/>
          <a:p>
            <a:pPr lvl="0"/>
            <a:r>
              <a:rPr lang="hr-HR" sz="2600" dirty="0"/>
              <a:t>Smatram da nema prepreka jer sve što sam zamislila to sam i ostvarila</a:t>
            </a:r>
          </a:p>
          <a:p>
            <a:pPr lvl="0"/>
            <a:r>
              <a:rPr lang="hr-HR" sz="2600" dirty="0"/>
              <a:t>Financijska sredstva</a:t>
            </a:r>
          </a:p>
          <a:p>
            <a:pPr lvl="0" indent="-216000">
              <a:spcBef>
                <a:spcPts val="3000"/>
              </a:spcBef>
            </a:pPr>
            <a:r>
              <a:rPr lang="hr-HR" sz="2600" dirty="0"/>
              <a:t>Reagiranje roditelja (sve imaju na uvid, očekivanja za dijete su prečesto prevelika, miješaju se u organizaciju rada škole, rada učitelja i sl.)</a:t>
            </a:r>
          </a:p>
          <a:p>
            <a:pPr lvl="0"/>
            <a:r>
              <a:rPr lang="hr-HR" sz="2600" dirty="0"/>
              <a:t>Nedovoljna informiranost i naše neznanje</a:t>
            </a:r>
          </a:p>
          <a:p>
            <a:pPr lvl="0">
              <a:lnSpc>
                <a:spcPct val="110000"/>
              </a:lnSpc>
              <a:spcBef>
                <a:spcPts val="3000"/>
              </a:spcBef>
            </a:pPr>
            <a:r>
              <a:rPr lang="hr-HR" sz="2600" dirty="0"/>
              <a:t>Mali broj učenika koji su većinom nezainteresirani i zatvoreni (nedovoljno otvoren za nove izazove i promjene)</a:t>
            </a:r>
          </a:p>
          <a:p>
            <a:pPr lvl="0"/>
            <a:r>
              <a:rPr lang="hr-HR" sz="2600" dirty="0"/>
              <a:t>Neznanje korištenja tehnologije</a:t>
            </a:r>
          </a:p>
          <a:p>
            <a:pPr lvl="0"/>
            <a:r>
              <a:rPr lang="hr-HR" sz="2600" dirty="0"/>
              <a:t>Ne cijeni se struka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367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usjednost">
  <a:themeElements>
    <a:clrScheme name="Susjednost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jednost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163</TotalTime>
  <Words>1678</Words>
  <Application>Microsoft Office PowerPoint</Application>
  <PresentationFormat>Prikaz na zaslonu (4:3)</PresentationFormat>
  <Paragraphs>317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29</vt:i4>
      </vt:variant>
    </vt:vector>
  </HeadingPairs>
  <TitlesOfParts>
    <vt:vector size="30" baseType="lpstr">
      <vt:lpstr>Susjednost</vt:lpstr>
      <vt:lpstr>Kreda analiza šk.god.2014./15. za učitelje i roditelje</vt:lpstr>
      <vt:lpstr>Travanj 2015.</vt:lpstr>
      <vt:lpstr>U p i t n i k</vt:lpstr>
      <vt:lpstr>PowerPointova prezentacija</vt:lpstr>
      <vt:lpstr>1.S ČIME SE MOŽEMO POHVALITI U NAŠOJ ŠKOLI? </vt:lpstr>
      <vt:lpstr>2. S KOJIM SE TEŠKOĆAMA SUSREĆEMO? </vt:lpstr>
      <vt:lpstr>PowerPointova prezentacija</vt:lpstr>
      <vt:lpstr>3. KOJI SU NAŠI NEISKORIŠTENI RESURSI? </vt:lpstr>
      <vt:lpstr>4. ŠTO NAS KOČI U NAPRETKU? </vt:lpstr>
      <vt:lpstr>PowerPointova prezentacija</vt:lpstr>
      <vt:lpstr>5. ŠTO MOŽEMO NAPRAVITI DA BUDEMO JOŠ BOLJI? </vt:lpstr>
      <vt:lpstr>PowerPointova prezentacija</vt:lpstr>
      <vt:lpstr>6. TKO NAM MOŽE POMOĆI U NAPRETKU? </vt:lpstr>
      <vt:lpstr>PowerPointova prezentacija</vt:lpstr>
      <vt:lpstr>1. S ČIME SE MOŽEMO POHVALITI U NAŠOJ ŠKOLI?  </vt:lpstr>
      <vt:lpstr>PowerPointova prezentacija</vt:lpstr>
      <vt:lpstr>PowerPointova prezentacija</vt:lpstr>
      <vt:lpstr>2. S KOJIM TEŠKOĆAMA SE SUSREĆEMO?  </vt:lpstr>
      <vt:lpstr>PowerPointova prezentacija</vt:lpstr>
      <vt:lpstr>PowerPointova prezentacija</vt:lpstr>
      <vt:lpstr>PowerPointova prezentacija</vt:lpstr>
      <vt:lpstr>3. ŠTO SU NAŠI NE ISKORIŠTENI RESURSI? </vt:lpstr>
      <vt:lpstr>PowerPointova prezentacija</vt:lpstr>
      <vt:lpstr>4. ŠTO NAS KOČI U NAPRETKU? </vt:lpstr>
      <vt:lpstr>PowerPointova prezentacija</vt:lpstr>
      <vt:lpstr>5. Što možemo napraviti da budemo još bolji? </vt:lpstr>
      <vt:lpstr>PowerPointova prezentacija</vt:lpstr>
      <vt:lpstr>6. TKO NAM MOŽE POMOĆI U NAPRETKU? 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škola</dc:creator>
  <cp:lastModifiedBy>škola</cp:lastModifiedBy>
  <cp:revision>30</cp:revision>
  <dcterms:created xsi:type="dcterms:W3CDTF">2015-06-10T09:03:55Z</dcterms:created>
  <dcterms:modified xsi:type="dcterms:W3CDTF">2015-10-28T11:27:48Z</dcterms:modified>
</cp:coreProperties>
</file>