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900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01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9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76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57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744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52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3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18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38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7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88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31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55062" y="220486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hr-HR" sz="5300" dirty="0">
                <a:latin typeface="Comic Sans MS" panose="030F0702030302020204" pitchFamily="66" charset="0"/>
              </a:rPr>
            </a:br>
            <a:r>
              <a:rPr lang="hr-HR" sz="5300" dirty="0">
                <a:latin typeface="Comic Sans MS" panose="030F0702030302020204" pitchFamily="66" charset="0"/>
              </a:rPr>
              <a:t>MEĐUSOBNO OPAŽANJE NASTAVE</a:t>
            </a:r>
            <a:br>
              <a:rPr lang="hr-HR" sz="5300" dirty="0">
                <a:latin typeface="Comic Sans MS" panose="030F0702030302020204" pitchFamily="66" charset="0"/>
              </a:rPr>
            </a:br>
            <a:r>
              <a:rPr lang="hr-HR" sz="5300" dirty="0">
                <a:latin typeface="Comic Sans MS" panose="030F0702030302020204" pitchFamily="66" charset="0"/>
              </a:rPr>
              <a:t>-istraživanje - 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4762" y="4149080"/>
            <a:ext cx="6400800" cy="1752600"/>
          </a:xfrm>
        </p:spPr>
        <p:txBody>
          <a:bodyPr/>
          <a:lstStyle/>
          <a:p>
            <a:pPr algn="l"/>
            <a:r>
              <a:rPr lang="hr-HR" dirty="0">
                <a:solidFill>
                  <a:srgbClr val="92D050"/>
                </a:solidFill>
              </a:rPr>
              <a:t>Pripremila Ingrid </a:t>
            </a:r>
            <a:r>
              <a:rPr lang="hr-HR" dirty="0" err="1">
                <a:solidFill>
                  <a:srgbClr val="92D050"/>
                </a:solidFill>
              </a:rPr>
              <a:t>Šimičić</a:t>
            </a:r>
            <a:r>
              <a:rPr lang="hr-HR" dirty="0">
                <a:solidFill>
                  <a:srgbClr val="92D050"/>
                </a:solidFill>
              </a:rPr>
              <a:t>, </a:t>
            </a:r>
          </a:p>
          <a:p>
            <a:pPr algn="l"/>
            <a:r>
              <a:rPr lang="hr-HR" dirty="0">
                <a:solidFill>
                  <a:srgbClr val="92D050"/>
                </a:solidFill>
              </a:rPr>
              <a:t>pedagoginja škole</a:t>
            </a:r>
          </a:p>
          <a:p>
            <a:pPr algn="l"/>
            <a:r>
              <a:rPr lang="hr-HR" dirty="0" err="1">
                <a:solidFill>
                  <a:srgbClr val="92D050"/>
                </a:solidFill>
              </a:rPr>
              <a:t>Šk.god</a:t>
            </a:r>
            <a:r>
              <a:rPr lang="hr-HR" dirty="0">
                <a:solidFill>
                  <a:srgbClr val="92D050"/>
                </a:solidFill>
              </a:rPr>
              <a:t>. 2016./2017.</a:t>
            </a:r>
          </a:p>
        </p:txBody>
      </p:sp>
      <p:pic>
        <p:nvPicPr>
          <p:cNvPr id="4098" name="Picture 2" descr="C:\Users\škola\Desktop\Downloads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3" y="116632"/>
            <a:ext cx="2010618" cy="228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8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7030A0"/>
                </a:solidFill>
                <a:latin typeface="Berlin Sans FB" panose="020E0602020502020306" pitchFamily="34" charset="0"/>
              </a:rPr>
              <a:t>PITANJA ZA REFLEKSIJU OPAŽANOG UČITELJA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sz="2800" dirty="0">
                <a:solidFill>
                  <a:srgbClr val="9900CC"/>
                </a:solidFill>
                <a:latin typeface="Berlin Sans FB" panose="020E0602020502020306" pitchFamily="34" charset="0"/>
              </a:rPr>
              <a:t>u čemu ste bili dobri</a:t>
            </a:r>
          </a:p>
          <a:p>
            <a:pPr lvl="0"/>
            <a:r>
              <a:rPr lang="hr-HR" sz="2800" dirty="0">
                <a:solidFill>
                  <a:srgbClr val="9900CC"/>
                </a:solidFill>
                <a:latin typeface="Berlin Sans FB" panose="020E0602020502020306" pitchFamily="34" charset="0"/>
              </a:rPr>
              <a:t>jesu li učenici naučili sve što ste htjeli da nauče</a:t>
            </a:r>
          </a:p>
          <a:p>
            <a:pPr lvl="0"/>
            <a:r>
              <a:rPr lang="hr-HR" sz="2800" dirty="0">
                <a:solidFill>
                  <a:srgbClr val="9900CC"/>
                </a:solidFill>
                <a:latin typeface="Berlin Sans FB" panose="020E0602020502020306" pitchFamily="34" charset="0"/>
              </a:rPr>
              <a:t>koje vaše aktivnosti su najuspješnije</a:t>
            </a:r>
          </a:p>
          <a:p>
            <a:pPr lvl="0"/>
            <a:r>
              <a:rPr lang="hr-HR" sz="2800" dirty="0">
                <a:solidFill>
                  <a:srgbClr val="9900CC"/>
                </a:solidFill>
                <a:latin typeface="Berlin Sans FB" panose="020E0602020502020306" pitchFamily="34" charset="0"/>
              </a:rPr>
              <a:t>kad biste ponovili ovaj sat što biste učinili drugačije i zašto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133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202" y="1036265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009999"/>
                </a:solidFill>
                <a:latin typeface="Comic Sans MS" panose="030F0702030302020204" pitchFamily="66" charset="0"/>
              </a:rPr>
              <a:t>PITANJA KOJE UČITELJ SAM </a:t>
            </a:r>
            <a:br>
              <a:rPr lang="hr-HR" sz="3200" dirty="0">
                <a:solidFill>
                  <a:srgbClr val="009999"/>
                </a:solidFill>
                <a:latin typeface="Comic Sans MS" panose="030F0702030302020204" pitchFamily="66" charset="0"/>
              </a:rPr>
            </a:br>
            <a:r>
              <a:rPr lang="hr-HR" sz="3200" dirty="0">
                <a:solidFill>
                  <a:srgbClr val="009999"/>
                </a:solidFill>
                <a:latin typeface="Comic Sans MS" panose="030F0702030302020204" pitchFamily="66" charset="0"/>
              </a:rPr>
              <a:t>SEBI MOŽE POSTAVITI </a:t>
            </a:r>
            <a:br>
              <a:rPr lang="hr-HR" sz="3200" dirty="0">
                <a:solidFill>
                  <a:srgbClr val="009999"/>
                </a:solidFill>
                <a:latin typeface="Comic Sans MS" panose="030F0702030302020204" pitchFamily="66" charset="0"/>
              </a:rPr>
            </a:br>
            <a:endParaRPr lang="hr-HR" sz="3200" dirty="0">
              <a:solidFill>
                <a:srgbClr val="0099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800474"/>
            <a:ext cx="8229600" cy="4525963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hr-HR" dirty="0">
                <a:solidFill>
                  <a:srgbClr val="33CCCC"/>
                </a:solidFill>
                <a:latin typeface="Comic Sans MS" panose="030F0702030302020204" pitchFamily="66" charset="0"/>
              </a:rPr>
              <a:t>kako unaprijediti svoju nastavu</a:t>
            </a:r>
          </a:p>
          <a:p>
            <a:pPr marL="0" lvl="0" indent="0">
              <a:spcBef>
                <a:spcPts val="600"/>
              </a:spcBef>
              <a:buNone/>
            </a:pPr>
            <a:endParaRPr lang="hr-HR" dirty="0">
              <a:solidFill>
                <a:srgbClr val="33CCCC"/>
              </a:solidFill>
              <a:latin typeface="Comic Sans MS" panose="030F0702030302020204" pitchFamily="66" charset="0"/>
            </a:endParaRPr>
          </a:p>
          <a:p>
            <a:pPr lvl="0">
              <a:spcBef>
                <a:spcPts val="600"/>
              </a:spcBef>
            </a:pPr>
            <a:r>
              <a:rPr lang="hr-HR" dirty="0">
                <a:solidFill>
                  <a:srgbClr val="33CCCC"/>
                </a:solidFill>
                <a:latin typeface="Comic Sans MS" panose="030F0702030302020204" pitchFamily="66" charset="0"/>
              </a:rPr>
              <a:t>što bih najprije trebao promijeniti</a:t>
            </a:r>
          </a:p>
          <a:p>
            <a:pPr marL="0" lvl="0" indent="0">
              <a:spcBef>
                <a:spcPts val="600"/>
              </a:spcBef>
              <a:buNone/>
            </a:pPr>
            <a:endParaRPr lang="hr-HR" dirty="0">
              <a:solidFill>
                <a:srgbClr val="33CCCC"/>
              </a:solidFill>
              <a:latin typeface="Comic Sans MS" panose="030F0702030302020204" pitchFamily="66" charset="0"/>
            </a:endParaRPr>
          </a:p>
          <a:p>
            <a:pPr lvl="0">
              <a:spcBef>
                <a:spcPts val="600"/>
              </a:spcBef>
            </a:pPr>
            <a:r>
              <a:rPr lang="hr-HR" dirty="0">
                <a:solidFill>
                  <a:srgbClr val="33CCCC"/>
                </a:solidFill>
                <a:latin typeface="Comic Sans MS" panose="030F0702030302020204" pitchFamily="66" charset="0"/>
              </a:rPr>
              <a:t>kako, kojim pristupima i aktivnostima</a:t>
            </a:r>
          </a:p>
          <a:p>
            <a:pPr>
              <a:spcBef>
                <a:spcPts val="600"/>
              </a:spcBef>
            </a:pPr>
            <a:endParaRPr lang="hr-HR" dirty="0">
              <a:solidFill>
                <a:srgbClr val="33CC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škola\Desktop\Downloads\Upit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0601">
            <a:off x="467544" y="548680"/>
            <a:ext cx="1680154" cy="21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3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5928" y="1128971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>
                <a:latin typeface="Maiandra GD" panose="020E0502030308020204" pitchFamily="34" charset="0"/>
              </a:rPr>
              <a:t>KAKO, KOJIM PRISTUPIMA I AKTIVNOSTIMA</a:t>
            </a:r>
            <a:br>
              <a:rPr lang="hr-HR" sz="3600" dirty="0">
                <a:latin typeface="Maiandra GD" panose="020E0502030308020204" pitchFamily="34" charset="0"/>
              </a:rPr>
            </a:br>
            <a:endParaRPr lang="hr-HR" sz="3600" dirty="0">
              <a:latin typeface="Maiandra GD" panose="020E0502030308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3585" y="2564904"/>
            <a:ext cx="8229600" cy="4525963"/>
          </a:xfrm>
        </p:spPr>
        <p:txBody>
          <a:bodyPr/>
          <a:lstStyle/>
          <a:p>
            <a:pPr lvl="0"/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Maiandra GD" panose="020E0502030308020204" pitchFamily="34" charset="0"/>
              </a:rPr>
              <a:t>uvođenje novih metoda (tehnologija)</a:t>
            </a:r>
          </a:p>
          <a:p>
            <a:pPr lvl="0"/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Maiandra GD" panose="020E0502030308020204" pitchFamily="34" charset="0"/>
              </a:rPr>
              <a:t>stručno usavršavanje</a:t>
            </a:r>
          </a:p>
          <a:p>
            <a:pPr lvl="0"/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Maiandra GD" panose="020E0502030308020204" pitchFamily="34" charset="0"/>
              </a:rPr>
              <a:t>ideje sa Interneta</a:t>
            </a:r>
          </a:p>
          <a:p>
            <a:pPr lvl="0"/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Maiandra GD" panose="020E0502030308020204" pitchFamily="34" charset="0"/>
              </a:rPr>
              <a:t>posjet nastavi drugim učiteljima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2050" name="Picture 2" descr="C:\Users\škola\Desktop\Downloads\magnif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898">
            <a:off x="6070526" y="3538136"/>
            <a:ext cx="2439286" cy="30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13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UPUTE UČITELJIMA KOJI ĆE SE UKLJUČITI U PROJEKT</a:t>
            </a:r>
            <a:br>
              <a:rPr lang="hr-HR" sz="28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endParaRPr lang="hr-HR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hr-HR" sz="1600" dirty="0"/>
              <a:t>Sudjelovanje u ovom projektu je dobrovoljno.</a:t>
            </a:r>
          </a:p>
          <a:p>
            <a:pPr lvl="0">
              <a:lnSpc>
                <a:spcPct val="170000"/>
              </a:lnSpc>
            </a:pPr>
            <a:r>
              <a:rPr lang="hr-HR" sz="1600" dirty="0"/>
              <a:t>Svrha je podizanje kvalitete svoga rada.</a:t>
            </a:r>
          </a:p>
          <a:p>
            <a:pPr lvl="0">
              <a:lnSpc>
                <a:spcPct val="170000"/>
              </a:lnSpc>
            </a:pPr>
            <a:r>
              <a:rPr lang="hr-HR" sz="1600" dirty="0"/>
              <a:t>Trajanje je jedna školska godina.</a:t>
            </a:r>
          </a:p>
          <a:p>
            <a:pPr marL="0" lvl="0" indent="0">
              <a:lnSpc>
                <a:spcPct val="170000"/>
              </a:lnSpc>
              <a:buNone/>
            </a:pPr>
            <a:endParaRPr lang="hr-HR" sz="1600" dirty="0"/>
          </a:p>
          <a:p>
            <a:pPr lvl="0">
              <a:spcBef>
                <a:spcPts val="0"/>
              </a:spcBef>
            </a:pPr>
            <a:r>
              <a:rPr lang="hr-HR" sz="1600" dirty="0"/>
              <a:t>Ideja je da učitelji koji su u projektu barem dva puta posjete ostale kolege učitelje koji su u projektu.</a:t>
            </a:r>
          </a:p>
          <a:p>
            <a:pPr marL="0" lvl="0" indent="0">
              <a:spcBef>
                <a:spcPts val="0"/>
              </a:spcBef>
              <a:buNone/>
            </a:pPr>
            <a:endParaRPr lang="hr-HR" sz="1600" dirty="0"/>
          </a:p>
          <a:p>
            <a:pPr lvl="0">
              <a:spcBef>
                <a:spcPts val="0"/>
              </a:spcBef>
            </a:pPr>
            <a:r>
              <a:rPr lang="hr-HR" sz="1600" dirty="0"/>
              <a:t>Tijekom praćenja nastave svoga kolege, učitelj „opažač“ će imati sa sobom obrazac u koji će bilježiti svoje uvid u nastavu.</a:t>
            </a:r>
          </a:p>
          <a:p>
            <a:pPr lvl="0">
              <a:spcBef>
                <a:spcPts val="0"/>
              </a:spcBef>
            </a:pPr>
            <a:endParaRPr lang="hr-HR" sz="1600" dirty="0"/>
          </a:p>
          <a:p>
            <a:pPr lvl="0">
              <a:spcBef>
                <a:spcPts val="0"/>
              </a:spcBef>
            </a:pPr>
            <a:r>
              <a:rPr lang="hr-HR" sz="1600" dirty="0"/>
              <a:t>Osim obrasca učitelji koji opaža može  stvarati vlastite zabilješke koje obrascem nisu obuhvaćene.</a:t>
            </a:r>
          </a:p>
          <a:p>
            <a:pPr marL="0" lvl="0" indent="0">
              <a:spcBef>
                <a:spcPts val="0"/>
              </a:spcBef>
              <a:buNone/>
            </a:pPr>
            <a:endParaRPr lang="hr-HR" sz="1600" dirty="0"/>
          </a:p>
          <a:p>
            <a:pPr lvl="0">
              <a:spcBef>
                <a:spcPts val="0"/>
              </a:spcBef>
            </a:pPr>
            <a:r>
              <a:rPr lang="hr-HR" sz="1600" dirty="0"/>
              <a:t>Od opažača se ne očekuje da bude mentor, savjetnik, metodičar tog predmeta niti poznavatelj već da na osnovu svoga iskustva i osjećaja za rad u nastavi procjeni rad opažanog učitelja.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50679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Nakon opažanog sata učitelj opažač će obaviti razgovor sa opažanim učiteljem te mu dati povratnu informaciju o satu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Nastavne metode rada, sredstva i oblike u obrascu treba podcrtati ali samo one koje se pojavljuju u tom satu.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Moguće je da neka obilježja koja se navode u tablici neće biti vidljiva u tom konkretnom opažanom satu, zato je potrebno da se provede razgovor nakon opažanog sata. Osim toga plan je da se svi zajedno okupimo u fokus grupama i otvoreno razgovaramo o tome kako poboljšati svoj rad odnosno koje segmente svoga rada.</a:t>
            </a:r>
          </a:p>
          <a:p>
            <a:pPr lvl="0"/>
            <a:endParaRPr lang="hr-HR" dirty="0"/>
          </a:p>
          <a:p>
            <a:pPr lvl="0"/>
            <a:r>
              <a:rPr lang="hr-HR" dirty="0"/>
              <a:t>Nije pogrešno ako neko obilježje nema zabilješku.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Važno je da vi kao opažač date opažanom učitelju jasnu sugestiju i prijedlog za poboljšanje određenih dijelova njegova rada, prvenstveno u nastavi.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785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4000" dirty="0">
                <a:solidFill>
                  <a:srgbClr val="9900CC"/>
                </a:solidFill>
                <a:latin typeface="Comic Sans MS" panose="030F0702030302020204" pitchFamily="66" charset="0"/>
              </a:rPr>
              <a:t>Hajde da ova priča</a:t>
            </a:r>
            <a:r>
              <a:rPr lang="hr-HR" sz="4000" dirty="0">
                <a:latin typeface="Comic Sans MS" panose="030F0702030302020204" pitchFamily="66" charset="0"/>
              </a:rPr>
              <a:t>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nekome </a:t>
            </a:r>
          </a:p>
          <a:p>
            <a:pPr marL="0" indent="0" algn="ctr">
              <a:buNone/>
            </a:pPr>
            <a:r>
              <a:rPr lang="hr-HR" sz="4000" dirty="0">
                <a:solidFill>
                  <a:srgbClr val="009999"/>
                </a:solidFill>
                <a:latin typeface="Comic Sans MS" panose="030F0702030302020204" pitchFamily="66" charset="0"/>
              </a:rPr>
              <a:t>bude izazov</a:t>
            </a:r>
          </a:p>
          <a:p>
            <a:pPr marL="0" indent="0" algn="ctr">
              <a:buNone/>
            </a:pPr>
            <a:endParaRPr lang="hr-HR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r-HR" sz="4000" dirty="0"/>
          </a:p>
          <a:p>
            <a:pPr marL="0" indent="0" algn="ctr">
              <a:buNone/>
            </a:pPr>
            <a:r>
              <a:rPr lang="hr-HR" sz="4000" b="1" i="1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 r o b a j m o</a:t>
            </a:r>
          </a:p>
          <a:p>
            <a:pPr marL="0" indent="0">
              <a:buNone/>
            </a:pPr>
            <a:endParaRPr lang="hr-H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škola\Desktop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7409">
            <a:off x="960171" y="2867762"/>
            <a:ext cx="1809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3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Cilj istraživanja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podizanje kvalitete svoga rada</a:t>
            </a:r>
          </a:p>
          <a:p>
            <a:pPr lvl="0"/>
            <a:r>
              <a:rPr lang="hr-HR" dirty="0"/>
              <a:t>unaprjeđivanje svog nastavnog procesa</a:t>
            </a:r>
          </a:p>
          <a:p>
            <a:pPr lvl="0"/>
            <a:r>
              <a:rPr lang="hr-HR" dirty="0"/>
              <a:t>razvijanje vlastitih kompetencija za rad</a:t>
            </a:r>
          </a:p>
          <a:p>
            <a:pPr lvl="0"/>
            <a:r>
              <a:rPr lang="hr-HR" dirty="0">
                <a:solidFill>
                  <a:srgbClr val="C00000"/>
                </a:solidFill>
              </a:rPr>
              <a:t>razvijanje suradničkih odnosa</a:t>
            </a:r>
          </a:p>
          <a:p>
            <a:pPr lvl="0"/>
            <a:r>
              <a:rPr lang="hr-HR" dirty="0"/>
              <a:t>razvijanje </a:t>
            </a:r>
            <a:r>
              <a:rPr lang="hr-HR" dirty="0">
                <a:solidFill>
                  <a:srgbClr val="C00000"/>
                </a:solidFill>
              </a:rPr>
              <a:t>povjerenja</a:t>
            </a:r>
            <a:r>
              <a:rPr lang="hr-HR" dirty="0"/>
              <a:t> među kolegama učiteljima</a:t>
            </a:r>
          </a:p>
          <a:p>
            <a:pPr lvl="0"/>
            <a:r>
              <a:rPr lang="hr-HR" dirty="0">
                <a:solidFill>
                  <a:srgbClr val="C00000"/>
                </a:solidFill>
              </a:rPr>
              <a:t>otvaranje dijaloga i poticanje otvorene i konstruktivne rasprave o nastavi</a:t>
            </a:r>
          </a:p>
          <a:p>
            <a:pPr lvl="0"/>
            <a:r>
              <a:rPr lang="hr-HR" dirty="0">
                <a:solidFill>
                  <a:srgbClr val="C00000"/>
                </a:solidFill>
              </a:rPr>
              <a:t>ohrabrivanje učitelja na refleksiju o vlastitom radu </a:t>
            </a:r>
            <a:r>
              <a:rPr lang="hr-HR" dirty="0"/>
              <a:t>prepoznavanje specifičnih potreba za osobnim profesionalnim razvojem </a:t>
            </a:r>
          </a:p>
          <a:p>
            <a:pPr lvl="0"/>
            <a:r>
              <a:rPr lang="hr-HR" dirty="0"/>
              <a:t>širenje dobrih iskustava 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865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37260" y="548680"/>
            <a:ext cx="7269480" cy="1325562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ODREDNICE KVALITETE NASTAVE </a:t>
            </a:r>
            <a:br>
              <a:rPr lang="hr-HR" sz="3200" dirty="0">
                <a:solidFill>
                  <a:srgbClr val="C00000"/>
                </a:solidFill>
              </a:rPr>
            </a:br>
            <a:r>
              <a:rPr lang="hr-H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temeljene na mnogim istraživanjima)</a:t>
            </a:r>
            <a:b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6344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</a:pPr>
            <a:r>
              <a:rPr lang="hr-HR" dirty="0"/>
              <a:t>Poticajno razredno ozračje i dobri odnosi učenika i učitelja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Strukturiranje i planiranje nastavnog sata, naglašavanje ciljeva učenja i jasnoća poučavanja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Uključenost i motiviranost učenika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Poučavanje mišljenja višeg reda i primjena naučenog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Individualizacija poučavanja za određene učenike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Davanje povratne informacije  o učenju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219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PROVEDBA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19672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	</a:t>
            </a:r>
            <a:endParaRPr lang="hr-HR" dirty="0"/>
          </a:p>
          <a:p>
            <a:pPr lvl="0"/>
            <a:r>
              <a:rPr lang="hr-HR" dirty="0"/>
              <a:t>Zašto opažanje nastave</a:t>
            </a:r>
          </a:p>
          <a:p>
            <a:pPr lvl="0"/>
            <a:r>
              <a:rPr lang="hr-HR" dirty="0"/>
              <a:t>Tko će to provoditi (i kome)</a:t>
            </a:r>
          </a:p>
          <a:p>
            <a:pPr lvl="0"/>
            <a:r>
              <a:rPr lang="hr-HR" dirty="0"/>
              <a:t>Kada</a:t>
            </a:r>
          </a:p>
          <a:p>
            <a:pPr lvl="0"/>
            <a:r>
              <a:rPr lang="hr-HR" dirty="0"/>
              <a:t>Kako (što bilježiti)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748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0"/>
            <a:ext cx="2802142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898" y="643466"/>
            <a:ext cx="2319539" cy="5528734"/>
          </a:xfrm>
          <a:noFill/>
        </p:spPr>
        <p:txBody>
          <a:bodyPr anchor="t">
            <a:normAutofit/>
          </a:bodyPr>
          <a:lstStyle/>
          <a:p>
            <a:r>
              <a:rPr lang="hr-HR" sz="2400">
                <a:solidFill>
                  <a:srgbClr val="FFFFFF"/>
                </a:solidFill>
              </a:rPr>
              <a:t>KOJI SU TO ASPEKTI NA KOJE SE OPAŽANJE MOŽE POSEBNO FOKUSIRATI (to su ujedno i ciljevi vlastitog unapređenja) :</a:t>
            </a:r>
            <a:br>
              <a:rPr lang="hr-HR" sz="2400">
                <a:solidFill>
                  <a:srgbClr val="FFFFFF"/>
                </a:solidFill>
              </a:rPr>
            </a:br>
            <a:endParaRPr lang="hr-HR" sz="240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4740" y="0"/>
            <a:ext cx="518488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16423" y="643466"/>
            <a:ext cx="4370604" cy="5571067"/>
          </a:xfrm>
        </p:spPr>
        <p:txBody>
          <a:bodyPr>
            <a:normAutofit/>
          </a:bodyPr>
          <a:lstStyle/>
          <a:p>
            <a:pPr lvl="0"/>
            <a:r>
              <a:rPr lang="hr-HR" sz="1500"/>
              <a:t>Organizacija i struktura nastavnog procesa</a:t>
            </a:r>
          </a:p>
          <a:p>
            <a:pPr lvl="0"/>
            <a:r>
              <a:rPr lang="hr-HR" sz="1500"/>
              <a:t>Metode rada</a:t>
            </a:r>
          </a:p>
          <a:p>
            <a:pPr lvl="0"/>
            <a:r>
              <a:rPr lang="hr-HR" sz="1500"/>
              <a:t>Jasnoća poučavanja</a:t>
            </a:r>
          </a:p>
          <a:p>
            <a:pPr lvl="0"/>
            <a:r>
              <a:rPr lang="hr-HR" sz="1500"/>
              <a:t>Stil i entuzijazam</a:t>
            </a:r>
          </a:p>
          <a:p>
            <a:pPr lvl="0"/>
            <a:r>
              <a:rPr lang="hr-HR" sz="1500"/>
              <a:t>Dinamika</a:t>
            </a:r>
          </a:p>
          <a:p>
            <a:pPr lvl="0"/>
            <a:r>
              <a:rPr lang="hr-HR" sz="1500"/>
              <a:t>Razredno ozračje (disciplina)</a:t>
            </a:r>
          </a:p>
          <a:p>
            <a:pPr lvl="0"/>
            <a:r>
              <a:rPr lang="hr-HR" sz="1500"/>
              <a:t>Interakcija s učenicima</a:t>
            </a:r>
          </a:p>
          <a:p>
            <a:pPr lvl="0"/>
            <a:r>
              <a:rPr lang="hr-HR" sz="1500"/>
              <a:t>Aktivnosti učenika (njihovo sudjelovanje)</a:t>
            </a:r>
          </a:p>
          <a:p>
            <a:pPr lvl="0"/>
            <a:r>
              <a:rPr lang="hr-HR" sz="1500"/>
              <a:t>Prilagodba rada mogućnostima učenika</a:t>
            </a:r>
          </a:p>
          <a:p>
            <a:pPr lvl="0"/>
            <a:r>
              <a:rPr lang="hr-HR" sz="1500"/>
              <a:t>Poticanje viših razina mišljenja</a:t>
            </a:r>
          </a:p>
          <a:p>
            <a:pPr lvl="0"/>
            <a:r>
              <a:rPr lang="hr-HR" sz="1500"/>
              <a:t>Vrednovanje rada učenika</a:t>
            </a:r>
          </a:p>
          <a:p>
            <a:pPr lvl="0"/>
            <a:r>
              <a:rPr lang="hr-HR" sz="1500"/>
              <a:t>Motiviranje učenika</a:t>
            </a:r>
          </a:p>
          <a:p>
            <a:pPr lvl="0"/>
            <a:r>
              <a:rPr lang="hr-HR" sz="1500"/>
              <a:t>…</a:t>
            </a:r>
          </a:p>
          <a:p>
            <a:endParaRPr lang="hr-HR" sz="1500"/>
          </a:p>
        </p:txBody>
      </p:sp>
    </p:spTree>
    <p:extLst>
      <p:ext uri="{BB962C8B-B14F-4D97-AF65-F5344CB8AC3E}">
        <p14:creationId xmlns:p14="http://schemas.microsoft.com/office/powerpoint/2010/main" val="323588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rgbClr val="7030A0"/>
                </a:solidFill>
              </a:rPr>
              <a:t>PREPORUKE I NAPOMENE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Preporučuju se opažanja iz različitih predmeta jer se tako usredotočuje na sam </a:t>
            </a:r>
            <a:r>
              <a:rPr lang="hr-HR" dirty="0">
                <a:solidFill>
                  <a:srgbClr val="C00000"/>
                </a:solidFill>
              </a:rPr>
              <a:t>proces poučavanja </a:t>
            </a:r>
            <a:r>
              <a:rPr lang="hr-HR" dirty="0"/>
              <a:t>a NE na </a:t>
            </a:r>
            <a:r>
              <a:rPr lang="hr-HR" dirty="0">
                <a:solidFill>
                  <a:srgbClr val="0070C0"/>
                </a:solidFill>
              </a:rPr>
              <a:t>sadržaj.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Nakon praćenja provesti raspravu. </a:t>
            </a:r>
          </a:p>
          <a:p>
            <a:pPr marL="0" indent="0">
              <a:buNone/>
            </a:pPr>
            <a:r>
              <a:rPr lang="hr-HR" dirty="0"/>
              <a:t>     Naglasiti da je opažanje zapravo SUBJEKTIVAN</a:t>
            </a:r>
          </a:p>
          <a:p>
            <a:pPr marL="0" indent="0">
              <a:buNone/>
            </a:pPr>
            <a:r>
              <a:rPr lang="hr-HR" dirty="0"/>
              <a:t>     DOŽIVLJAJ opažača.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Učitelj koji će biti opažan treba naglasiti o kojim bi aspektima svog poučavanja najviše želio dobiti povratne informacije.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758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PRIPREMA ZA OPAŽANJE</a:t>
            </a:r>
            <a:br>
              <a:rPr lang="hr-HR" dirty="0">
                <a:solidFill>
                  <a:srgbClr val="00B0F0"/>
                </a:solidFill>
              </a:rPr>
            </a:b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opažači trebaju imati pripremu učitelja</a:t>
            </a:r>
          </a:p>
          <a:p>
            <a:pPr lvl="0"/>
            <a:r>
              <a:rPr lang="hr-HR" dirty="0"/>
              <a:t>učitelj predstavlja opažače učenicima</a:t>
            </a:r>
          </a:p>
          <a:p>
            <a:pPr lvl="0"/>
            <a:r>
              <a:rPr lang="hr-HR" dirty="0"/>
              <a:t>učenicima pojasniti da se ne prate oni</a:t>
            </a:r>
          </a:p>
          <a:p>
            <a:pPr lvl="0"/>
            <a:r>
              <a:rPr lang="hr-HR" dirty="0"/>
              <a:t>opažači sjede na neupadljivom mjestu s kojega vide sve</a:t>
            </a:r>
          </a:p>
          <a:p>
            <a:pPr lvl="0"/>
            <a:r>
              <a:rPr lang="hr-HR" dirty="0"/>
              <a:t>imaju pripremljene obrasce</a:t>
            </a:r>
          </a:p>
          <a:p>
            <a:pPr lvl="0"/>
            <a:r>
              <a:rPr lang="hr-HR" dirty="0"/>
              <a:t>mogu voditi i svoje dodatne bilješke</a:t>
            </a:r>
          </a:p>
          <a:p>
            <a:pPr lvl="0"/>
            <a:r>
              <a:rPr lang="hr-HR" dirty="0"/>
              <a:t>opažači ne postavljaju pitanja za vrijeme nastave</a:t>
            </a:r>
          </a:p>
          <a:p>
            <a:pPr lvl="0"/>
            <a:r>
              <a:rPr lang="hr-HR" dirty="0"/>
              <a:t>dati obrazac za </a:t>
            </a:r>
            <a:r>
              <a:rPr lang="hr-HR" dirty="0" err="1"/>
              <a:t>samoprocjenu</a:t>
            </a:r>
            <a:r>
              <a:rPr lang="hr-HR" dirty="0"/>
              <a:t> učitelju kojeg će se opažati</a:t>
            </a:r>
          </a:p>
        </p:txBody>
      </p:sp>
    </p:spTree>
    <p:extLst>
      <p:ext uri="{BB962C8B-B14F-4D97-AF65-F5344CB8AC3E}">
        <p14:creationId xmlns:p14="http://schemas.microsoft.com/office/powerpoint/2010/main" val="32518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RAZGOVOR NAKON OPAŽANJA NASTAVE</a:t>
            </a:r>
            <a:br>
              <a:rPr lang="hr-HR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</a:br>
            <a:endParaRPr lang="hr-HR" sz="3200" i="1" dirty="0">
              <a:solidFill>
                <a:schemeClr val="accent2">
                  <a:lumMod val="60000"/>
                  <a:lumOff val="4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opažani učitelj mora i sam ispuniti obrazac</a:t>
            </a:r>
          </a:p>
          <a:p>
            <a:pPr lvl="0"/>
            <a:r>
              <a:rPr lang="hr-HR" dirty="0"/>
              <a:t>opažači imaju pripremljene zabilješke</a:t>
            </a:r>
          </a:p>
          <a:p>
            <a:pPr lvl="0"/>
            <a:r>
              <a:rPr lang="hr-HR" dirty="0"/>
              <a:t>vodi se konstruktivna rasprava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681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Cordia New" panose="020B0304020202020204" pitchFamily="34" charset="-34"/>
              </a:rPr>
              <a:t>OBILJEŽJA KONSTRUKTIVNE POVRATNE INFORMACIJE </a:t>
            </a:r>
            <a:r>
              <a:rPr lang="hr-HR" sz="3200" b="1" dirty="0">
                <a:latin typeface="Comic Sans MS" panose="030F0702030302020204" pitchFamily="66" charset="0"/>
                <a:cs typeface="Cordia New" panose="020B0304020202020204" pitchFamily="34" charset="-34"/>
              </a:rPr>
              <a:t>:</a:t>
            </a:r>
            <a:br>
              <a:rPr lang="hr-HR" sz="3200" b="1" dirty="0">
                <a:latin typeface="Comic Sans MS" panose="030F0702030302020204" pitchFamily="66" charset="0"/>
                <a:cs typeface="Cordia New" panose="020B0304020202020204" pitchFamily="34" charset="-34"/>
              </a:rPr>
            </a:br>
            <a:endParaRPr lang="hr-HR" sz="3200" b="1" dirty="0">
              <a:latin typeface="Comic Sans MS" panose="030F0702030302020204" pitchFamily="66" charset="0"/>
              <a:cs typeface="Cordia New" panose="020B0304020202020204" pitchFamily="34" charset="-34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hr-HR" sz="2400" dirty="0">
                <a:latin typeface="Comic Sans MS" panose="030F0702030302020204" pitchFamily="66" charset="0"/>
              </a:rPr>
              <a:t>povjerenje i dobronamjernost</a:t>
            </a:r>
          </a:p>
          <a:p>
            <a:pPr lvl="0"/>
            <a:r>
              <a:rPr lang="hr-HR" sz="2400" dirty="0">
                <a:latin typeface="Comic Sans MS" panose="030F0702030302020204" pitchFamily="66" charset="0"/>
              </a:rPr>
              <a:t>umjerena količina informacija</a:t>
            </a:r>
          </a:p>
          <a:p>
            <a:pPr lvl="0"/>
            <a:r>
              <a:rPr lang="hr-HR" sz="2400" dirty="0">
                <a:latin typeface="Comic Sans MS" panose="030F0702030302020204" pitchFamily="66" charset="0"/>
              </a:rPr>
              <a:t>jasna komunikacija</a:t>
            </a:r>
          </a:p>
          <a:p>
            <a:pPr lvl="0"/>
            <a:r>
              <a:rPr lang="hr-HR" sz="2400" dirty="0">
                <a:latin typeface="Comic Sans MS" panose="030F0702030302020204" pitchFamily="66" charset="0"/>
              </a:rPr>
              <a:t>ne komentirati učiteljevu osobnost nego na njegovo ponašanje u radu</a:t>
            </a:r>
          </a:p>
          <a:p>
            <a:pPr lvl="0"/>
            <a:r>
              <a:rPr lang="hr-HR" sz="2400" dirty="0">
                <a:latin typeface="Comic Sans MS" panose="030F0702030302020204" pitchFamily="66" charset="0"/>
              </a:rPr>
              <a:t>davati prijedloge kako poboljšati ( a ne zašto tako…)</a:t>
            </a:r>
          </a:p>
          <a:p>
            <a:pPr lvl="0"/>
            <a:r>
              <a:rPr lang="hr-HR" sz="2400" dirty="0">
                <a:latin typeface="Comic Sans MS" panose="030F0702030302020204" pitchFamily="66" charset="0"/>
              </a:rPr>
              <a:t>razgovor treba biti prilika za učenje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3966238"/>
      </p:ext>
    </p:extLst>
  </p:cSld>
  <p:clrMapOvr>
    <a:masterClrMapping/>
  </p:clrMapOvr>
</p:sld>
</file>

<file path=ppt/theme/theme1.xml><?xml version="1.0" encoding="utf-8"?>
<a:theme xmlns:a="http://schemas.openxmlformats.org/drawingml/2006/main" name="Pogled">
  <a:themeElements>
    <a:clrScheme name="Pogled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Pog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g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Pogled</Template>
  <TotalTime>57</TotalTime>
  <Words>724</Words>
  <Application>Microsoft Office PowerPoint</Application>
  <PresentationFormat>Prikaz na zaslonu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Berlin Sans FB</vt:lpstr>
      <vt:lpstr>Century Schoolbook</vt:lpstr>
      <vt:lpstr>Comic Sans MS</vt:lpstr>
      <vt:lpstr>Maiandra GD</vt:lpstr>
      <vt:lpstr>Wingdings 2</vt:lpstr>
      <vt:lpstr>Pogled</vt:lpstr>
      <vt:lpstr> MEĐUSOBNO OPAŽANJE NASTAVE -istraživanje -  </vt:lpstr>
      <vt:lpstr>Cilj istraživanja</vt:lpstr>
      <vt:lpstr>ODREDNICE KVALITETE NASTAVE  (temeljene na mnogim istraživanjima) </vt:lpstr>
      <vt:lpstr>PROVEDBA</vt:lpstr>
      <vt:lpstr>KOJI SU TO ASPEKTI NA KOJE SE OPAŽANJE MOŽE POSEBNO FOKUSIRATI (to su ujedno i ciljevi vlastitog unapređenja) : </vt:lpstr>
      <vt:lpstr>PREPORUKE I NAPOMENE</vt:lpstr>
      <vt:lpstr>PRIPREMA ZA OPAŽANJE </vt:lpstr>
      <vt:lpstr>RAZGOVOR NAKON OPAŽANJA NASTAVE </vt:lpstr>
      <vt:lpstr>OBILJEŽJA KONSTRUKTIVNE POVRATNE INFORMACIJE : </vt:lpstr>
      <vt:lpstr>PITANJA ZA REFLEKSIJU OPAŽANOG UČITELJA </vt:lpstr>
      <vt:lpstr>PITANJA KOJE UČITELJ SAM  SEBI MOŽE POSTAVITI  </vt:lpstr>
      <vt:lpstr>KAKO, KOJIM PRISTUPIMA I AKTIVNOSTIMA </vt:lpstr>
      <vt:lpstr>UPUTE UČITELJIMA KOJI ĆE SE UKLJUČITI U PROJEKT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samovrednovanje </dc:title>
  <dc:creator>škola</dc:creator>
  <cp:lastModifiedBy>Ingrid Šimičić</cp:lastModifiedBy>
  <cp:revision>17</cp:revision>
  <dcterms:created xsi:type="dcterms:W3CDTF">2015-09-24T09:09:16Z</dcterms:created>
  <dcterms:modified xsi:type="dcterms:W3CDTF">2021-04-23T07:48:13Z</dcterms:modified>
</cp:coreProperties>
</file>