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95A5C4AB-C2B8-4555-892D-AAE08D9907C5}" type="datetimeFigureOut">
              <a:rPr lang="hr-HR" smtClean="0"/>
              <a:t>22.4.2021.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5499CCD-EA9E-4FAF-8600-E82C6F641918}" type="slidenum">
              <a:rPr lang="hr-HR" smtClean="0"/>
              <a:t>‹#›</a:t>
            </a:fld>
            <a:endParaRPr lang="hr-HR"/>
          </a:p>
        </p:txBody>
      </p:sp>
    </p:spTree>
    <p:extLst>
      <p:ext uri="{BB962C8B-B14F-4D97-AF65-F5344CB8AC3E}">
        <p14:creationId xmlns:p14="http://schemas.microsoft.com/office/powerpoint/2010/main" val="238188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5A5C4AB-C2B8-4555-892D-AAE08D9907C5}" type="datetimeFigureOut">
              <a:rPr lang="hr-HR" smtClean="0"/>
              <a:t>22.4.2021.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34943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5A5C4AB-C2B8-4555-892D-AAE08D9907C5}" type="datetimeFigureOut">
              <a:rPr lang="hr-HR" smtClean="0"/>
              <a:t>22.4.2021.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151038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5A5C4AB-C2B8-4555-892D-AAE08D9907C5}" type="datetimeFigureOut">
              <a:rPr lang="hr-HR" smtClean="0"/>
              <a:t>22.4.2021.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101651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r-HR"/>
              <a:t>Kliknite da biste uredili stil naslova matrice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8593667" y="6272784"/>
            <a:ext cx="2644309" cy="365125"/>
          </a:xfrm>
        </p:spPr>
        <p:txBody>
          <a:bodyPr/>
          <a:lstStyle/>
          <a:p>
            <a:fld id="{95A5C4AB-C2B8-4555-892D-AAE08D9907C5}" type="datetimeFigureOut">
              <a:rPr lang="hr-HR" smtClean="0"/>
              <a:t>22.4.2021.</a:t>
            </a:fld>
            <a:endParaRPr lang="hr-HR"/>
          </a:p>
        </p:txBody>
      </p:sp>
      <p:sp>
        <p:nvSpPr>
          <p:cNvPr id="5" name="Footer Placeholder 4"/>
          <p:cNvSpPr>
            <a:spLocks noGrp="1"/>
          </p:cNvSpPr>
          <p:nvPr>
            <p:ph type="ftr" sz="quarter" idx="11"/>
          </p:nvPr>
        </p:nvSpPr>
        <p:spPr>
          <a:xfrm>
            <a:off x="2182708" y="6272784"/>
            <a:ext cx="6327648" cy="365125"/>
          </a:xfrm>
        </p:spPr>
        <p:txBody>
          <a:bodyPr/>
          <a:lstStyle/>
          <a:p>
            <a:endParaRPr lang="hr-H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5499CCD-EA9E-4FAF-8600-E82C6F641918}" type="slidenum">
              <a:rPr lang="hr-HR" smtClean="0"/>
              <a:t>‹#›</a:t>
            </a:fld>
            <a:endParaRPr lang="hr-HR"/>
          </a:p>
        </p:txBody>
      </p:sp>
    </p:spTree>
    <p:extLst>
      <p:ext uri="{BB962C8B-B14F-4D97-AF65-F5344CB8AC3E}">
        <p14:creationId xmlns:p14="http://schemas.microsoft.com/office/powerpoint/2010/main" val="112367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95A5C4AB-C2B8-4555-892D-AAE08D9907C5}" type="datetimeFigureOut">
              <a:rPr lang="hr-HR" smtClean="0"/>
              <a:t>22.4.2021.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144273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95A5C4AB-C2B8-4555-892D-AAE08D9907C5}" type="datetimeFigureOut">
              <a:rPr lang="hr-HR" smtClean="0"/>
              <a:t>22.4.2021.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285051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95A5C4AB-C2B8-4555-892D-AAE08D9907C5}" type="datetimeFigureOut">
              <a:rPr lang="hr-HR" smtClean="0"/>
              <a:t>22.4.2021.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237145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5C4AB-C2B8-4555-892D-AAE08D9907C5}" type="datetimeFigureOut">
              <a:rPr lang="hr-HR" smtClean="0"/>
              <a:t>22.4.2021.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193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r-HR"/>
              <a:t>Kliknite da biste uredili stil naslova matrice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95A5C4AB-C2B8-4555-892D-AAE08D9907C5}" type="datetimeFigureOut">
              <a:rPr lang="hr-HR" smtClean="0"/>
              <a:t>22.4.2021.</a:t>
            </a:fld>
            <a:endParaRPr lang="hr-HR"/>
          </a:p>
        </p:txBody>
      </p:sp>
      <p:sp>
        <p:nvSpPr>
          <p:cNvPr id="6" name="Footer Placeholder 5"/>
          <p:cNvSpPr>
            <a:spLocks noGrp="1"/>
          </p:cNvSpPr>
          <p:nvPr>
            <p:ph type="ftr" sz="quarter" idx="11"/>
          </p:nvPr>
        </p:nvSpPr>
        <p:spPr/>
        <p:txBody>
          <a:bodyPr/>
          <a:lstStyle/>
          <a:p>
            <a:endParaRPr lang="hr-H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386720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95A5C4AB-C2B8-4555-892D-AAE08D9907C5}" type="datetimeFigureOut">
              <a:rPr lang="hr-HR" smtClean="0"/>
              <a:t>22.4.2021.</a:t>
            </a:fld>
            <a:endParaRPr lang="hr-H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499CCD-EA9E-4FAF-8600-E82C6F641918}" type="slidenum">
              <a:rPr lang="hr-HR" smtClean="0"/>
              <a:t>‹#›</a:t>
            </a:fld>
            <a:endParaRPr lang="hr-HR"/>
          </a:p>
        </p:txBody>
      </p:sp>
    </p:spTree>
    <p:extLst>
      <p:ext uri="{BB962C8B-B14F-4D97-AF65-F5344CB8AC3E}">
        <p14:creationId xmlns:p14="http://schemas.microsoft.com/office/powerpoint/2010/main" val="330967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5A5C4AB-C2B8-4555-892D-AAE08D9907C5}" type="datetimeFigureOut">
              <a:rPr lang="hr-HR" smtClean="0"/>
              <a:t>22.4.2021.</a:t>
            </a:fld>
            <a:endParaRPr lang="hr-H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r-H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5499CCD-EA9E-4FAF-8600-E82C6F641918}" type="slidenum">
              <a:rPr lang="hr-HR" smtClean="0"/>
              <a:t>‹#›</a:t>
            </a:fld>
            <a:endParaRPr lang="hr-HR"/>
          </a:p>
        </p:txBody>
      </p:sp>
    </p:spTree>
    <p:extLst>
      <p:ext uri="{BB962C8B-B14F-4D97-AF65-F5344CB8AC3E}">
        <p14:creationId xmlns:p14="http://schemas.microsoft.com/office/powerpoint/2010/main" val="72385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F1AB50-55A8-4655-B36E-7BEE2C679415}"/>
              </a:ext>
            </a:extLst>
          </p:cNvPr>
          <p:cNvSpPr>
            <a:spLocks noGrp="1"/>
          </p:cNvSpPr>
          <p:nvPr>
            <p:ph type="ctrTitle"/>
          </p:nvPr>
        </p:nvSpPr>
        <p:spPr>
          <a:xfrm>
            <a:off x="1112520" y="1305763"/>
            <a:ext cx="9966960" cy="3035808"/>
          </a:xfrm>
        </p:spPr>
        <p:txBody>
          <a:bodyPr>
            <a:noAutofit/>
          </a:bodyPr>
          <a:lstStyle/>
          <a:p>
            <a:r>
              <a:rPr lang="hr-HR" sz="6600" dirty="0"/>
              <a:t>ANALIZA ANKETE ZA RODITELJE O ONLINE NASTAVI- PREDMETNA NASTAVA</a:t>
            </a:r>
          </a:p>
        </p:txBody>
      </p:sp>
      <p:sp>
        <p:nvSpPr>
          <p:cNvPr id="3" name="Podnaslov 2">
            <a:extLst>
              <a:ext uri="{FF2B5EF4-FFF2-40B4-BE49-F238E27FC236}">
                <a16:creationId xmlns:a16="http://schemas.microsoft.com/office/drawing/2014/main" id="{F9745A0D-6668-4240-98B6-9C5F91445F63}"/>
              </a:ext>
            </a:extLst>
          </p:cNvPr>
          <p:cNvSpPr>
            <a:spLocks noGrp="1"/>
          </p:cNvSpPr>
          <p:nvPr>
            <p:ph type="subTitle" idx="1"/>
          </p:nvPr>
        </p:nvSpPr>
        <p:spPr>
          <a:xfrm>
            <a:off x="1303311" y="4651767"/>
            <a:ext cx="7891272" cy="1069848"/>
          </a:xfrm>
        </p:spPr>
        <p:txBody>
          <a:bodyPr>
            <a:normAutofit fontScale="92500" lnSpcReduction="20000"/>
          </a:bodyPr>
          <a:lstStyle/>
          <a:p>
            <a:r>
              <a:rPr lang="hr-HR" dirty="0"/>
              <a:t>Prezentaciju pripremila : Ingrid Šimičić, pedagoginja Škole</a:t>
            </a:r>
          </a:p>
          <a:p>
            <a:r>
              <a:rPr lang="hr-HR" dirty="0"/>
              <a:t>Travanj 2020.</a:t>
            </a:r>
          </a:p>
          <a:p>
            <a:r>
              <a:rPr lang="hr-HR" dirty="0"/>
              <a:t>OSNOVNA ŠKOLA SKRAD</a:t>
            </a:r>
          </a:p>
        </p:txBody>
      </p:sp>
    </p:spTree>
    <p:extLst>
      <p:ext uri="{BB962C8B-B14F-4D97-AF65-F5344CB8AC3E}">
        <p14:creationId xmlns:p14="http://schemas.microsoft.com/office/powerpoint/2010/main" val="286642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F452AF4-E1DF-48FA-98E5-B63DA0403F0A}"/>
              </a:ext>
            </a:extLst>
          </p:cNvPr>
          <p:cNvSpPr>
            <a:spLocks noGrp="1"/>
          </p:cNvSpPr>
          <p:nvPr>
            <p:ph type="title"/>
          </p:nvPr>
        </p:nvSpPr>
        <p:spPr>
          <a:xfrm>
            <a:off x="1069848" y="0"/>
            <a:ext cx="10058400" cy="1609344"/>
          </a:xfrm>
        </p:spPr>
        <p:txBody>
          <a:bodyPr/>
          <a:lstStyle/>
          <a:p>
            <a:r>
              <a:rPr lang="hr-HR" sz="4400" dirty="0"/>
              <a:t>Još malo o nedostacima online nastave </a:t>
            </a:r>
            <a:r>
              <a:rPr lang="hr-HR" dirty="0"/>
              <a:t>…</a:t>
            </a:r>
          </a:p>
        </p:txBody>
      </p:sp>
      <p:sp>
        <p:nvSpPr>
          <p:cNvPr id="3" name="Rezervirano mjesto sadržaja 2">
            <a:extLst>
              <a:ext uri="{FF2B5EF4-FFF2-40B4-BE49-F238E27FC236}">
                <a16:creationId xmlns:a16="http://schemas.microsoft.com/office/drawing/2014/main" id="{AB580D8C-F0F3-4780-B7A4-9AB5323509AE}"/>
              </a:ext>
            </a:extLst>
          </p:cNvPr>
          <p:cNvSpPr>
            <a:spLocks noGrp="1"/>
          </p:cNvSpPr>
          <p:nvPr>
            <p:ph idx="1"/>
          </p:nvPr>
        </p:nvSpPr>
        <p:spPr>
          <a:xfrm>
            <a:off x="1167125" y="1609344"/>
            <a:ext cx="10058400" cy="4050792"/>
          </a:xfrm>
        </p:spPr>
        <p:txBody>
          <a:bodyPr>
            <a:normAutofit/>
          </a:bodyPr>
          <a:lstStyle/>
          <a:p>
            <a:r>
              <a:rPr lang="hr-HR" dirty="0"/>
              <a:t>Iako imaju rokove za predati zadatke, moraju sve raditi odmah jer inače se zatrpaju i pogube...ne znam kakva je svrha tih silnih prezentacija koje moraju samostalno raditi jer to im ionako moramo pomagati i na tome gubimo dosta vremena, naravno ako želimo da to na nešto liči...</a:t>
            </a:r>
          </a:p>
          <a:p>
            <a:pPr marL="0" indent="0">
              <a:buNone/>
            </a:pPr>
            <a:endParaRPr lang="hr-HR" dirty="0"/>
          </a:p>
          <a:p>
            <a:r>
              <a:rPr lang="hr-HR" dirty="0"/>
              <a:t>Previše je na laptopu i mobitelu</a:t>
            </a:r>
          </a:p>
          <a:p>
            <a:pPr marL="0" indent="0">
              <a:buNone/>
            </a:pPr>
            <a:endParaRPr lang="hr-HR" dirty="0"/>
          </a:p>
          <a:p>
            <a:r>
              <a:rPr lang="hr-HR" dirty="0"/>
              <a:t>Zadaci se šalju nevezano za raspored, neke zadaće se šalju 2 tjedna unaprijed, poruke dolaze vikendima u 8 navečer, 12 ponoći. ......</a:t>
            </a:r>
          </a:p>
          <a:p>
            <a:pPr marL="0" indent="0">
              <a:buNone/>
            </a:pPr>
            <a:endParaRPr lang="hr-HR" dirty="0"/>
          </a:p>
          <a:p>
            <a:r>
              <a:rPr lang="hr-HR" dirty="0"/>
              <a:t>Objašnjavanje</a:t>
            </a:r>
          </a:p>
          <a:p>
            <a:endParaRPr lang="hr-HR" dirty="0"/>
          </a:p>
          <a:p>
            <a:endParaRPr lang="hr-HR" dirty="0"/>
          </a:p>
        </p:txBody>
      </p:sp>
    </p:spTree>
    <p:extLst>
      <p:ext uri="{BB962C8B-B14F-4D97-AF65-F5344CB8AC3E}">
        <p14:creationId xmlns:p14="http://schemas.microsoft.com/office/powerpoint/2010/main" val="4046192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DB71177-90F0-4552-A183-BB4279E767EE}"/>
              </a:ext>
            </a:extLst>
          </p:cNvPr>
          <p:cNvSpPr>
            <a:spLocks noGrp="1"/>
          </p:cNvSpPr>
          <p:nvPr>
            <p:ph type="title"/>
          </p:nvPr>
        </p:nvSpPr>
        <p:spPr>
          <a:xfrm>
            <a:off x="1255485" y="223736"/>
            <a:ext cx="10515600" cy="1325563"/>
          </a:xfrm>
        </p:spPr>
        <p:txBody>
          <a:bodyPr>
            <a:normAutofit/>
          </a:bodyPr>
          <a:lstStyle/>
          <a:p>
            <a:r>
              <a:rPr lang="hr-HR" sz="3600" dirty="0"/>
              <a:t>7. ŽELITE LI NEŠTO PORUČITI UČITELJIMA </a:t>
            </a:r>
          </a:p>
        </p:txBody>
      </p:sp>
      <p:sp>
        <p:nvSpPr>
          <p:cNvPr id="3" name="Rezervirano mjesto sadržaja 2">
            <a:extLst>
              <a:ext uri="{FF2B5EF4-FFF2-40B4-BE49-F238E27FC236}">
                <a16:creationId xmlns:a16="http://schemas.microsoft.com/office/drawing/2014/main" id="{786D7C7E-789C-4C53-B686-A1513A8B68DF}"/>
              </a:ext>
            </a:extLst>
          </p:cNvPr>
          <p:cNvSpPr>
            <a:spLocks noGrp="1"/>
          </p:cNvSpPr>
          <p:nvPr>
            <p:ph idx="1"/>
          </p:nvPr>
        </p:nvSpPr>
        <p:spPr>
          <a:xfrm>
            <a:off x="838200" y="1549299"/>
            <a:ext cx="10515600" cy="4851400"/>
          </a:xfrm>
        </p:spPr>
        <p:txBody>
          <a:bodyPr/>
          <a:lstStyle/>
          <a:p>
            <a:r>
              <a:rPr lang="hr-HR" dirty="0"/>
              <a:t>Učenici vas trebaju...mi roditelji ne možemo biti vaša zamjena s toga djeca ne mogu naučiti kao i u školi pa ne bi trebalo biti ni opširnijeg ocjenjivanja.</a:t>
            </a:r>
          </a:p>
          <a:p>
            <a:pPr marL="0" indent="0">
              <a:buNone/>
            </a:pPr>
            <a:endParaRPr lang="hr-HR" dirty="0"/>
          </a:p>
          <a:p>
            <a:r>
              <a:rPr lang="hr-HR" dirty="0"/>
              <a:t>Učitelji i djeca brzo su se prilagodili novom načinu rada. Pohvala učiteljima na brzim povratnim informacijama i dostupnosti u svako doba</a:t>
            </a:r>
          </a:p>
          <a:p>
            <a:pPr marL="0" indent="0">
              <a:buNone/>
            </a:pPr>
            <a:endParaRPr lang="hr-HR" dirty="0"/>
          </a:p>
          <a:p>
            <a:r>
              <a:rPr lang="hr-HR" dirty="0"/>
              <a:t>Učitelji se trude zainteresirati djecu za ovaj način nastave.</a:t>
            </a:r>
          </a:p>
          <a:p>
            <a:pPr marL="0" indent="0">
              <a:buNone/>
            </a:pPr>
            <a:endParaRPr lang="hr-HR" dirty="0"/>
          </a:p>
          <a:p>
            <a:r>
              <a:rPr lang="hr-HR" dirty="0"/>
              <a:t>Bolji je standardni način učenja , predavanja i ocjenjivanja.</a:t>
            </a:r>
          </a:p>
          <a:p>
            <a:pPr marL="0" indent="0">
              <a:buNone/>
            </a:pPr>
            <a:endParaRPr lang="hr-HR" dirty="0"/>
          </a:p>
          <a:p>
            <a:r>
              <a:rPr lang="hr-HR" dirty="0"/>
              <a:t>Samo hrabro naprijed!</a:t>
            </a:r>
          </a:p>
          <a:p>
            <a:endParaRPr lang="hr-HR" dirty="0"/>
          </a:p>
        </p:txBody>
      </p:sp>
    </p:spTree>
    <p:extLst>
      <p:ext uri="{BB962C8B-B14F-4D97-AF65-F5344CB8AC3E}">
        <p14:creationId xmlns:p14="http://schemas.microsoft.com/office/powerpoint/2010/main" val="246931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3498753-6961-4838-9A1A-E08997686042}"/>
              </a:ext>
            </a:extLst>
          </p:cNvPr>
          <p:cNvSpPr>
            <a:spLocks noGrp="1"/>
          </p:cNvSpPr>
          <p:nvPr>
            <p:ph idx="1"/>
          </p:nvPr>
        </p:nvSpPr>
        <p:spPr>
          <a:xfrm>
            <a:off x="838200" y="820133"/>
            <a:ext cx="10515600" cy="5498233"/>
          </a:xfrm>
        </p:spPr>
        <p:txBody>
          <a:bodyPr>
            <a:normAutofit/>
          </a:bodyPr>
          <a:lstStyle/>
          <a:p>
            <a:pPr>
              <a:lnSpc>
                <a:spcPct val="100000"/>
              </a:lnSpc>
            </a:pPr>
            <a:r>
              <a:rPr lang="hr-HR" sz="2000" i="1" dirty="0"/>
              <a:t>„Izdvojila bi rad učiteljice matematike i hrvatskog kao sistematsko, kratko i jasno uz kvalitetne linkove za određene sadržaje putem kojih učenici dosta dobro savladaju gradivo. Predmet povijest i zemljopis su previše opširni. Previše nepotrebnih informacija koje će djeca zbog opširnosti vrlo brzo zaboraviti. Iz povijesti smatram da je previše kompleksno zadavati nekoliko </a:t>
            </a:r>
            <a:r>
              <a:rPr lang="hr-HR" sz="2000" i="1" dirty="0" err="1"/>
              <a:t>videa+tekt+udžbenik</a:t>
            </a:r>
            <a:r>
              <a:rPr lang="hr-HR" sz="2000" i="1" dirty="0"/>
              <a:t> i da dijete 6. razreda na temelju toga napiše esej. Za navedeno i uz pomoć roditelja učenik je utrošio 4 h rada. Što znaci da je bio prepušten sam sebi trebali bi mu 8 h. Potrebno je razumjeti da su neka djeca brža, a neka sporija u radu, neke treba konstantno poticati, a neke ne </a:t>
            </a:r>
            <a:r>
              <a:rPr lang="hr-HR" sz="2000" i="1" dirty="0" err="1"/>
              <a:t>treba.S</a:t>
            </a:r>
            <a:r>
              <a:rPr lang="hr-HR" sz="2000" i="1" dirty="0"/>
              <a:t> </a:t>
            </a:r>
            <a:r>
              <a:rPr lang="hr-HR" sz="2000" i="1" dirty="0" err="1"/>
              <a:t>hodno</a:t>
            </a:r>
            <a:r>
              <a:rPr lang="hr-HR" sz="2000" i="1" dirty="0"/>
              <a:t> tome a i sreći u nesreći da sam kao roditelj doma jer 50%radova ne bi bilo učinjeno na vrijeme. Predlažem da učitelji povijesti i zemljopisa sažmu </a:t>
            </a:r>
            <a:r>
              <a:rPr lang="hr-HR" sz="2000" i="1" dirty="0" err="1"/>
              <a:t>gradivo,a</a:t>
            </a:r>
            <a:r>
              <a:rPr lang="hr-HR" sz="2000" i="1" dirty="0"/>
              <a:t> da posebno stave zadatak koji je kompleksniji te da taj zadatak kao bonus </a:t>
            </a:r>
            <a:r>
              <a:rPr lang="hr-HR" sz="2000" i="1" dirty="0" err="1"/>
              <a:t>rjese</a:t>
            </a:r>
            <a:r>
              <a:rPr lang="hr-HR" sz="2000" i="1" dirty="0"/>
              <a:t> oni koji to mogu i za to budu nagrađeni dodatnom ocjenom. Obavezan video poziv jednom tjedno bio bi odličan kako bi učenici doživjeli svog učitelja i ostvarili neku interakciju. Učitelj tjelesnog je to učinio i svaka pohvala. Učenicima je potreban takav kontakt</a:t>
            </a:r>
            <a:r>
              <a:rPr lang="hr-HR" i="1" dirty="0"/>
              <a:t>. „</a:t>
            </a:r>
          </a:p>
          <a:p>
            <a:endParaRPr lang="hr-HR" dirty="0"/>
          </a:p>
        </p:txBody>
      </p:sp>
    </p:spTree>
    <p:extLst>
      <p:ext uri="{BB962C8B-B14F-4D97-AF65-F5344CB8AC3E}">
        <p14:creationId xmlns:p14="http://schemas.microsoft.com/office/powerpoint/2010/main" val="227475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704C37-15EC-4281-B967-A528F995B1B1}"/>
              </a:ext>
            </a:extLst>
          </p:cNvPr>
          <p:cNvSpPr>
            <a:spLocks noGrp="1"/>
          </p:cNvSpPr>
          <p:nvPr>
            <p:ph type="title"/>
          </p:nvPr>
        </p:nvSpPr>
        <p:spPr/>
        <p:txBody>
          <a:bodyPr>
            <a:normAutofit/>
          </a:bodyPr>
          <a:lstStyle/>
          <a:p>
            <a:r>
              <a:rPr lang="hr-HR" sz="4800" dirty="0"/>
              <a:t>Još malo poruka učiteljima…</a:t>
            </a:r>
          </a:p>
        </p:txBody>
      </p:sp>
      <p:sp>
        <p:nvSpPr>
          <p:cNvPr id="3" name="Rezervirano mjesto sadržaja 2">
            <a:extLst>
              <a:ext uri="{FF2B5EF4-FFF2-40B4-BE49-F238E27FC236}">
                <a16:creationId xmlns:a16="http://schemas.microsoft.com/office/drawing/2014/main" id="{623A8219-6EBF-4736-AD29-B5990E9ACAF0}"/>
              </a:ext>
            </a:extLst>
          </p:cNvPr>
          <p:cNvSpPr>
            <a:spLocks noGrp="1"/>
          </p:cNvSpPr>
          <p:nvPr>
            <p:ph idx="1"/>
          </p:nvPr>
        </p:nvSpPr>
        <p:spPr>
          <a:xfrm>
            <a:off x="1446530" y="1796442"/>
            <a:ext cx="10515600" cy="4351338"/>
          </a:xfrm>
        </p:spPr>
        <p:txBody>
          <a:bodyPr>
            <a:normAutofit/>
          </a:bodyPr>
          <a:lstStyle/>
          <a:p>
            <a:r>
              <a:rPr lang="hr-HR" dirty="0"/>
              <a:t>Nemam</a:t>
            </a:r>
          </a:p>
          <a:p>
            <a:pPr marL="0" indent="0">
              <a:buNone/>
            </a:pPr>
            <a:endParaRPr lang="hr-HR" dirty="0"/>
          </a:p>
          <a:p>
            <a:r>
              <a:rPr lang="hr-HR" dirty="0"/>
              <a:t>Škola za život po meni nije prepisivanje iz udžbenika, treba naći učinkovitiji način za komunikaciju..</a:t>
            </a:r>
          </a:p>
          <a:p>
            <a:pPr marL="0" indent="0">
              <a:buNone/>
            </a:pPr>
            <a:endParaRPr lang="hr-HR" dirty="0"/>
          </a:p>
          <a:p>
            <a:r>
              <a:rPr lang="hr-HR" dirty="0"/>
              <a:t>Predlažem ponekad zajedničku nastavu, kao što je nastavnik iz tjelesnog jednom odradio</a:t>
            </a:r>
          </a:p>
          <a:p>
            <a:pPr marL="0" indent="0">
              <a:buNone/>
            </a:pPr>
            <a:endParaRPr lang="hr-HR" dirty="0"/>
          </a:p>
          <a:p>
            <a:r>
              <a:rPr lang="hr-HR" dirty="0"/>
              <a:t>Ne.</a:t>
            </a:r>
          </a:p>
          <a:p>
            <a:pPr marL="0" indent="0">
              <a:buNone/>
            </a:pPr>
            <a:endParaRPr lang="hr-HR" dirty="0"/>
          </a:p>
          <a:p>
            <a:r>
              <a:rPr lang="hr-HR" dirty="0"/>
              <a:t>Svaka čast za trud</a:t>
            </a:r>
          </a:p>
          <a:p>
            <a:pPr marL="0" indent="0">
              <a:buNone/>
            </a:pPr>
            <a:endParaRPr lang="hr-HR" dirty="0"/>
          </a:p>
          <a:p>
            <a:endParaRPr lang="hr-HR" dirty="0"/>
          </a:p>
          <a:p>
            <a:endParaRPr lang="hr-HR" dirty="0"/>
          </a:p>
        </p:txBody>
      </p:sp>
    </p:spTree>
    <p:extLst>
      <p:ext uri="{BB962C8B-B14F-4D97-AF65-F5344CB8AC3E}">
        <p14:creationId xmlns:p14="http://schemas.microsoft.com/office/powerpoint/2010/main" val="1170921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9E3D352-1F18-460C-A487-59C68A484D67}"/>
              </a:ext>
            </a:extLst>
          </p:cNvPr>
          <p:cNvSpPr>
            <a:spLocks noGrp="1"/>
          </p:cNvSpPr>
          <p:nvPr>
            <p:ph type="title"/>
          </p:nvPr>
        </p:nvSpPr>
        <p:spPr>
          <a:xfrm>
            <a:off x="1066800" y="-250659"/>
            <a:ext cx="10058400" cy="1609344"/>
          </a:xfrm>
        </p:spPr>
        <p:txBody>
          <a:bodyPr>
            <a:normAutofit/>
          </a:bodyPr>
          <a:lstStyle/>
          <a:p>
            <a:r>
              <a:rPr lang="hr-HR" sz="4400" dirty="0"/>
              <a:t>UMJESTO ZAKLJUČKA</a:t>
            </a:r>
          </a:p>
        </p:txBody>
      </p:sp>
      <p:sp>
        <p:nvSpPr>
          <p:cNvPr id="3" name="Rezervirano mjesto sadržaja 2">
            <a:extLst>
              <a:ext uri="{FF2B5EF4-FFF2-40B4-BE49-F238E27FC236}">
                <a16:creationId xmlns:a16="http://schemas.microsoft.com/office/drawing/2014/main" id="{208A2B97-B125-404F-9F7D-BD40BA49D5C6}"/>
              </a:ext>
            </a:extLst>
          </p:cNvPr>
          <p:cNvSpPr>
            <a:spLocks noGrp="1"/>
          </p:cNvSpPr>
          <p:nvPr>
            <p:ph idx="1"/>
          </p:nvPr>
        </p:nvSpPr>
        <p:spPr>
          <a:xfrm>
            <a:off x="1069848" y="1027522"/>
            <a:ext cx="10058400" cy="5144678"/>
          </a:xfrm>
        </p:spPr>
        <p:txBody>
          <a:bodyPr/>
          <a:lstStyle/>
          <a:p>
            <a:r>
              <a:rPr lang="hr-HR" dirty="0"/>
              <a:t>54% roditelja smatra da obveza u školi na daljinu ima previše, a njih 45%smatra da ih ima koliko je potrebno</a:t>
            </a:r>
          </a:p>
          <a:p>
            <a:r>
              <a:rPr lang="hr-HR" dirty="0"/>
              <a:t>45% roditelja MALO pomaže svojoj djeci oko školskih obaveza, a podjednak broj njih pomaže puno, odnosno koliko je potrebno</a:t>
            </a:r>
          </a:p>
          <a:p>
            <a:r>
              <a:rPr lang="hr-HR" dirty="0"/>
              <a:t>Smatrate da previše obveza ima u 8. razredu, te spominjete predmete : povijest, engleski jezik, geografija, priroda 7 biologija i matematika. </a:t>
            </a:r>
          </a:p>
          <a:p>
            <a:pPr marL="0" indent="0">
              <a:buNone/>
            </a:pPr>
            <a:r>
              <a:rPr lang="hr-HR" dirty="0"/>
              <a:t> Jednak broj roditelja smatra da ima previše obveza, odnosno da ih ima sasvim dovoljno. Oko ovog pitanja mišljenja su podijeljena.</a:t>
            </a:r>
          </a:p>
          <a:p>
            <a:r>
              <a:rPr lang="hr-HR" dirty="0"/>
              <a:t>72% vas misli da je suradnja s učiteljima zadovoljavajuća, 18% da je odlična i 9% je ocjenjuje lošom. Veliki broj roditelja učenika mlađih razreda daju visoku „ocjenu” ovoj suradnji. Mislim da je razlog tome što se „nastava” odvija putem </a:t>
            </a:r>
            <a:r>
              <a:rPr lang="hr-HR" dirty="0" err="1"/>
              <a:t>viber</a:t>
            </a:r>
            <a:r>
              <a:rPr lang="hr-HR" dirty="0"/>
              <a:t> grupe na kojoj su i roditelji, a i radi većeg angažmana roditelja oko djece kada su u mlađim razredima. Ovdje navodim da se naše učitelje može kontaktirati kao i do sada, a sigurna sam da im se možete javiti i na „chatu” u grupi </a:t>
            </a:r>
            <a:r>
              <a:rPr lang="hr-HR" dirty="0" err="1"/>
              <a:t>Teams</a:t>
            </a:r>
            <a:r>
              <a:rPr lang="hr-HR" dirty="0"/>
              <a:t> gdje vaša djeca kontaktiraju s učiteljima (ako smatrate da nema drugog načina).</a:t>
            </a:r>
          </a:p>
          <a:p>
            <a:endParaRPr lang="hr-HR" dirty="0"/>
          </a:p>
        </p:txBody>
      </p:sp>
    </p:spTree>
    <p:extLst>
      <p:ext uri="{BB962C8B-B14F-4D97-AF65-F5344CB8AC3E}">
        <p14:creationId xmlns:p14="http://schemas.microsoft.com/office/powerpoint/2010/main" val="388300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3900D68-E3E0-4D57-B866-ABB2EBFB4D48}"/>
              </a:ext>
            </a:extLst>
          </p:cNvPr>
          <p:cNvSpPr>
            <a:spLocks noGrp="1"/>
          </p:cNvSpPr>
          <p:nvPr>
            <p:ph idx="1"/>
          </p:nvPr>
        </p:nvSpPr>
        <p:spPr>
          <a:xfrm>
            <a:off x="1069848" y="471340"/>
            <a:ext cx="10058400" cy="5700860"/>
          </a:xfrm>
        </p:spPr>
        <p:txBody>
          <a:bodyPr>
            <a:normAutofit lnSpcReduction="10000"/>
          </a:bodyPr>
          <a:lstStyle/>
          <a:p>
            <a:r>
              <a:rPr lang="hr-HR" dirty="0"/>
              <a:t>PREDNOSTI – malo je teže izdvojiti neka zajednička mišljenja roditelja, stoga ću </a:t>
            </a:r>
          </a:p>
          <a:p>
            <a:pPr marL="0" indent="0">
              <a:buNone/>
            </a:pPr>
            <a:r>
              <a:rPr lang="hr-HR" dirty="0"/>
              <a:t>                             kao prednost navesti :</a:t>
            </a:r>
          </a:p>
          <a:p>
            <a:pPr marL="0" indent="0">
              <a:buNone/>
            </a:pPr>
            <a:r>
              <a:rPr lang="hr-HR" dirty="0"/>
              <a:t>	- </a:t>
            </a:r>
            <a:r>
              <a:rPr lang="hr-HR" i="1" dirty="0"/>
              <a:t>rad u vrijeme po vlastitom izboru, </a:t>
            </a:r>
          </a:p>
          <a:p>
            <a:pPr marL="0" indent="0">
              <a:buNone/>
            </a:pPr>
            <a:r>
              <a:rPr lang="hr-HR" i="1" dirty="0"/>
              <a:t>	- razvijanje vještina rada u raznim digitalnim alatima</a:t>
            </a:r>
          </a:p>
          <a:p>
            <a:pPr marL="0" indent="0">
              <a:buNone/>
            </a:pPr>
            <a:r>
              <a:rPr lang="hr-HR" i="1" dirty="0"/>
              <a:t>	- razvoj samostalnosti i istraživačkog rada</a:t>
            </a:r>
          </a:p>
          <a:p>
            <a:pPr marL="0" indent="0">
              <a:buNone/>
            </a:pPr>
            <a:r>
              <a:rPr lang="hr-HR" i="1" dirty="0"/>
              <a:t>	- više odgovora je da – NEMA prednosti</a:t>
            </a:r>
          </a:p>
          <a:p>
            <a:pPr marL="0" indent="0">
              <a:buNone/>
            </a:pPr>
            <a:endParaRPr lang="hr-HR" dirty="0"/>
          </a:p>
          <a:p>
            <a:r>
              <a:rPr lang="hr-HR" dirty="0"/>
              <a:t>NEDOSTACI :</a:t>
            </a:r>
          </a:p>
          <a:p>
            <a:pPr marL="0" indent="0">
              <a:buNone/>
            </a:pPr>
            <a:r>
              <a:rPr lang="hr-HR" dirty="0"/>
              <a:t>	- kao najveći nedostatak roditelji više puta ponavljaju – prijatelji i druženje</a:t>
            </a:r>
          </a:p>
          <a:p>
            <a:pPr marL="0" indent="0">
              <a:buNone/>
            </a:pPr>
            <a:r>
              <a:rPr lang="hr-HR" i="1" dirty="0">
                <a:solidFill>
                  <a:srgbClr val="002060"/>
                </a:solidFill>
              </a:rPr>
              <a:t>To je nažalost posljedica rada na daljinu u svim školama, ne samo u našoj zemlji nego i puno šire, i na to škola ne može utjecati</a:t>
            </a:r>
          </a:p>
          <a:p>
            <a:pPr marL="0" indent="0">
              <a:buNone/>
            </a:pPr>
            <a:r>
              <a:rPr lang="hr-HR" dirty="0"/>
              <a:t>	- nedostatak redovne nastave i važnost uloge učitelja</a:t>
            </a:r>
          </a:p>
          <a:p>
            <a:pPr marL="0" indent="0">
              <a:buNone/>
            </a:pPr>
            <a:r>
              <a:rPr lang="hr-HR" i="1" dirty="0">
                <a:solidFill>
                  <a:srgbClr val="002060"/>
                </a:solidFill>
              </a:rPr>
              <a:t>Ja sam si dala slobodu da izdvojim ove nedostatke, sve ostale možete naći u slajdovima o nedostacima škole na daljinu. Na njima bi se trebali prepoznati učitelji i poraditi na poboljšanju odnosno otklanjanju istih.</a:t>
            </a:r>
          </a:p>
        </p:txBody>
      </p:sp>
    </p:spTree>
    <p:extLst>
      <p:ext uri="{BB962C8B-B14F-4D97-AF65-F5344CB8AC3E}">
        <p14:creationId xmlns:p14="http://schemas.microsoft.com/office/powerpoint/2010/main" val="2468608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C545534-CBD4-4AD8-9743-CBE119803FE8}"/>
              </a:ext>
            </a:extLst>
          </p:cNvPr>
          <p:cNvSpPr>
            <a:spLocks noGrp="1"/>
          </p:cNvSpPr>
          <p:nvPr>
            <p:ph idx="1"/>
          </p:nvPr>
        </p:nvSpPr>
        <p:spPr>
          <a:xfrm>
            <a:off x="1069848" y="593889"/>
            <a:ext cx="10058400" cy="5578311"/>
          </a:xfrm>
        </p:spPr>
        <p:txBody>
          <a:bodyPr/>
          <a:lstStyle/>
          <a:p>
            <a:r>
              <a:rPr lang="hr-HR" dirty="0"/>
              <a:t>PORUKE</a:t>
            </a:r>
          </a:p>
          <a:p>
            <a:pPr marL="0" indent="0">
              <a:buNone/>
            </a:pPr>
            <a:r>
              <a:rPr lang="hr-HR" dirty="0"/>
              <a:t>	- što se tiče poruka učiteljima, ovdje bih izdvojila ono što se najviše puta ponavlja – a to je </a:t>
            </a:r>
            <a:r>
              <a:rPr lang="hr-HR" b="1" i="1" u="sng" dirty="0">
                <a:solidFill>
                  <a:srgbClr val="FF0000"/>
                </a:solidFill>
              </a:rPr>
              <a:t>podrška učiteljima</a:t>
            </a:r>
          </a:p>
          <a:p>
            <a:pPr marL="0" indent="0">
              <a:buNone/>
            </a:pPr>
            <a:endParaRPr lang="hr-HR" b="1" i="1" u="sng" dirty="0">
              <a:solidFill>
                <a:srgbClr val="FF0000"/>
              </a:solidFill>
            </a:endParaRPr>
          </a:p>
          <a:p>
            <a:pPr marL="0" indent="0">
              <a:buNone/>
            </a:pPr>
            <a:endParaRPr lang="hr-HR" b="1" i="1" u="sng" dirty="0">
              <a:solidFill>
                <a:srgbClr val="FF0000"/>
              </a:solidFill>
            </a:endParaRPr>
          </a:p>
          <a:p>
            <a:pPr marL="0" indent="0">
              <a:buNone/>
            </a:pPr>
            <a:r>
              <a:rPr lang="hr-HR" dirty="0"/>
              <a:t>                         MOJA PORUKA UČITELJICAMA</a:t>
            </a:r>
          </a:p>
          <a:p>
            <a:pPr>
              <a:buFontTx/>
              <a:buChar char="-"/>
            </a:pPr>
            <a:r>
              <a:rPr lang="hr-HR" dirty="0"/>
              <a:t>obratite pažnju na komentare roditelja i pokušajte poboljšati svoju nastavu na daljinu, tamo gdje je to moguće</a:t>
            </a:r>
          </a:p>
          <a:p>
            <a:pPr>
              <a:buFontTx/>
              <a:buChar char="-"/>
            </a:pPr>
            <a:r>
              <a:rPr lang="hr-HR" dirty="0"/>
              <a:t>pokušajte provodite /primijeniti video nastavu, kada je to moguće- to je najbliža opcija redovnoj nastavi</a:t>
            </a:r>
          </a:p>
          <a:p>
            <a:pPr>
              <a:buFontTx/>
              <a:buChar char="-"/>
            </a:pPr>
            <a:r>
              <a:rPr lang="hr-HR" dirty="0"/>
              <a:t>očistite sadržaje od suvišnog i bazirajte sadržaje na ključnom, bitnom</a:t>
            </a:r>
          </a:p>
          <a:p>
            <a:pPr>
              <a:buFontTx/>
              <a:buChar char="-"/>
            </a:pPr>
            <a:r>
              <a:rPr lang="hr-HR" dirty="0"/>
              <a:t>primjenjujte online kvizove</a:t>
            </a:r>
          </a:p>
          <a:p>
            <a:pPr>
              <a:buFontTx/>
              <a:buChar char="-"/>
            </a:pPr>
            <a:r>
              <a:rPr lang="hr-HR" dirty="0"/>
              <a:t>treba zadržati motivaciju učenika do kraja, a da biste u tome uspjeli, treba malo preispitati svoje zahtjeve i očekivanja u ovim uvjetima kada su učenici sami, bez vas</a:t>
            </a:r>
          </a:p>
          <a:p>
            <a:pPr marL="0" indent="0">
              <a:buNone/>
            </a:pPr>
            <a:endParaRPr lang="hr-HR" dirty="0"/>
          </a:p>
        </p:txBody>
      </p:sp>
    </p:spTree>
    <p:extLst>
      <p:ext uri="{BB962C8B-B14F-4D97-AF65-F5344CB8AC3E}">
        <p14:creationId xmlns:p14="http://schemas.microsoft.com/office/powerpoint/2010/main" val="1420511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CA0BAC-7E45-44B5-A9AA-0DAF0EBFA32F}"/>
              </a:ext>
            </a:extLst>
          </p:cNvPr>
          <p:cNvSpPr>
            <a:spLocks noGrp="1"/>
          </p:cNvSpPr>
          <p:nvPr>
            <p:ph type="title"/>
          </p:nvPr>
        </p:nvSpPr>
        <p:spPr>
          <a:xfrm>
            <a:off x="1066800" y="-288554"/>
            <a:ext cx="10058400" cy="1609344"/>
          </a:xfrm>
        </p:spPr>
        <p:txBody>
          <a:bodyPr>
            <a:normAutofit/>
          </a:bodyPr>
          <a:lstStyle/>
          <a:p>
            <a:r>
              <a:rPr lang="hr-HR" sz="4400" dirty="0"/>
              <a:t>Moje poruke roditeljima</a:t>
            </a:r>
          </a:p>
        </p:txBody>
      </p:sp>
      <p:sp>
        <p:nvSpPr>
          <p:cNvPr id="3" name="Rezervirano mjesto sadržaja 2">
            <a:extLst>
              <a:ext uri="{FF2B5EF4-FFF2-40B4-BE49-F238E27FC236}">
                <a16:creationId xmlns:a16="http://schemas.microsoft.com/office/drawing/2014/main" id="{D72A99D8-7A17-4018-85E6-58DE302B92D4}"/>
              </a:ext>
            </a:extLst>
          </p:cNvPr>
          <p:cNvSpPr>
            <a:spLocks noGrp="1"/>
          </p:cNvSpPr>
          <p:nvPr>
            <p:ph idx="1"/>
          </p:nvPr>
        </p:nvSpPr>
        <p:spPr>
          <a:xfrm>
            <a:off x="1069848" y="942681"/>
            <a:ext cx="10058400" cy="5637228"/>
          </a:xfrm>
        </p:spPr>
        <p:txBody>
          <a:bodyPr>
            <a:normAutofit/>
          </a:bodyPr>
          <a:lstStyle/>
          <a:p>
            <a:r>
              <a:rPr lang="hr-HR" dirty="0"/>
              <a:t>Opće je poznato da roditelji puno više pomažu svojoj djeci oko školskih obaveza kada su u mlađim razredima (što pokazuje i ovaj upitnik koji su rješavali roditelji mlađih i roditelji starijih učenika)</a:t>
            </a:r>
          </a:p>
          <a:p>
            <a:r>
              <a:rPr lang="hr-HR" dirty="0"/>
              <a:t>Očekivan je i omjer zadovoljstva roditelja suradnjom sa učiteljima u mlađim i starijim razredima. Naime uvijek i svugdje su roditelji više „vezani” za  učitelje u razrednoj nastavi. Razlog tomu je </a:t>
            </a:r>
            <a:r>
              <a:rPr lang="hr-HR" dirty="0" err="1"/>
              <a:t>vjerovatno</a:t>
            </a:r>
            <a:r>
              <a:rPr lang="hr-HR" dirty="0"/>
              <a:t> što smatrate da ste tada djeci najpotrebniji i da ih treba dobro pripremiti i stvoriti temelje za ulazak u starije razrede. Prelaskom na predmetnu nastavu  nastane neka vrsta distance sa učiteljima, jer ih je više i nisu svi uvijek dostupni u vrijeme kada vama treba. (Ovo je generalno mišljenje, ne odnosi se na našu školu u kojoj dajemo mogućnosti za individualne informacije sa svakim učiteljem po dogovoru)</a:t>
            </a:r>
          </a:p>
          <a:p>
            <a:r>
              <a:rPr lang="hr-HR" dirty="0"/>
              <a:t>Kao što sam navela pomoć roditelja je manja kada djeca kroče u starije razrede. Mnogi roditelji smatraju da dijete sada može samo, a i sadržaji postaju teži pa je i pomoć zahtjevnija. Ovdje bih htjela navesti da je to velikim dijelom istina, ali da svaki roditelj treba poznavati svoje dijete, njegove radne navike i mogućnosti te mu u skladu s time pomoći i pokušati ga motivirati. Tu pomoć ne smije stati.</a:t>
            </a:r>
          </a:p>
          <a:p>
            <a:r>
              <a:rPr lang="hr-HR" dirty="0"/>
              <a:t>Oni koji pomažu svojoj djeci trebaju paziti da to zaista bude POMOĆ, a NE da vi radite njihov „posao”</a:t>
            </a:r>
          </a:p>
        </p:txBody>
      </p:sp>
    </p:spTree>
    <p:extLst>
      <p:ext uri="{BB962C8B-B14F-4D97-AF65-F5344CB8AC3E}">
        <p14:creationId xmlns:p14="http://schemas.microsoft.com/office/powerpoint/2010/main" val="1305573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27E8166F-8C26-45AE-8FB3-4474BDD8B787}"/>
              </a:ext>
            </a:extLst>
          </p:cNvPr>
          <p:cNvSpPr>
            <a:spLocks noGrp="1"/>
          </p:cNvSpPr>
          <p:nvPr>
            <p:ph idx="1"/>
          </p:nvPr>
        </p:nvSpPr>
        <p:spPr>
          <a:xfrm>
            <a:off x="1066800" y="707010"/>
            <a:ext cx="10058400" cy="5616019"/>
          </a:xfrm>
        </p:spPr>
        <p:txBody>
          <a:bodyPr>
            <a:normAutofit lnSpcReduction="10000"/>
          </a:bodyPr>
          <a:lstStyle/>
          <a:p>
            <a:r>
              <a:rPr lang="hr-HR" dirty="0"/>
              <a:t>u školi na daljinu će se dobro pokazati koja su djeca samostalna i koliko im je stalo do uspjeha, te će moći prepoznati vlastite mogućnosti</a:t>
            </a:r>
          </a:p>
          <a:p>
            <a:r>
              <a:rPr lang="hr-HR" dirty="0"/>
              <a:t>nastava na daljinu će </a:t>
            </a:r>
            <a:r>
              <a:rPr lang="hr-HR" dirty="0" err="1"/>
              <a:t>najvjerovatnije</a:t>
            </a:r>
            <a:r>
              <a:rPr lang="hr-HR" dirty="0"/>
              <a:t> trajati do kraja ove nastavne godine</a:t>
            </a:r>
          </a:p>
          <a:p>
            <a:r>
              <a:rPr lang="hr-HR" dirty="0"/>
              <a:t>djecu će trebati  vrednovati i ocijeniti</a:t>
            </a:r>
          </a:p>
          <a:p>
            <a:r>
              <a:rPr lang="hr-HR" dirty="0"/>
              <a:t>vrednovanje će se vršiti ponajviše putem truda, zalaganja i aktivnosti vaše djece- može se pratiti u e-imeniku pod „bilješke”</a:t>
            </a:r>
          </a:p>
          <a:p>
            <a:r>
              <a:rPr lang="hr-HR" dirty="0"/>
              <a:t>teže će biti ocijeniti znanje bilo usmeno bilo pismeno (jer u ovim okolnostima pitanje je vjerodostojnosti tog znanja)</a:t>
            </a:r>
          </a:p>
          <a:p>
            <a:r>
              <a:rPr lang="hr-HR" dirty="0"/>
              <a:t>najrealnije bi bilo da se zadrži uspjeh koje je učenik imao do 20 ožujka, do početka nastave na daljinu (ili online nastave)</a:t>
            </a:r>
          </a:p>
          <a:p>
            <a:r>
              <a:rPr lang="hr-HR" dirty="0"/>
              <a:t>roditelji preporuka je dijete zadrži istu razinu uspjeha </a:t>
            </a:r>
          </a:p>
          <a:p>
            <a:r>
              <a:rPr lang="hr-HR" dirty="0"/>
              <a:t>Vaša uloga u ovim okolnostima je velika, ali tome nitko nije kriv</a:t>
            </a:r>
          </a:p>
          <a:p>
            <a:r>
              <a:rPr lang="hr-HR" dirty="0"/>
              <a:t>Zahvaljujemo na vašem trudu i volji, te u ime učitelja zahvaljujem na velikoj </a:t>
            </a:r>
            <a:r>
              <a:rPr lang="hr-HR"/>
              <a:t>podršci koju im dajete</a:t>
            </a:r>
            <a:endParaRPr lang="hr-HR" dirty="0"/>
          </a:p>
          <a:p>
            <a:pPr marL="0" indent="0" algn="ctr">
              <a:buNone/>
            </a:pPr>
            <a:r>
              <a:rPr lang="hr-HR" sz="4000" b="1" dirty="0">
                <a:solidFill>
                  <a:srgbClr val="002060"/>
                </a:solidFill>
                <a:latin typeface="Chiller" panose="04020404031007020602" pitchFamily="82" charset="0"/>
              </a:rPr>
              <a:t>Sretno dalje … do kraja</a:t>
            </a:r>
          </a:p>
          <a:p>
            <a:endParaRPr lang="hr-HR" dirty="0"/>
          </a:p>
        </p:txBody>
      </p:sp>
    </p:spTree>
    <p:extLst>
      <p:ext uri="{BB962C8B-B14F-4D97-AF65-F5344CB8AC3E}">
        <p14:creationId xmlns:p14="http://schemas.microsoft.com/office/powerpoint/2010/main" val="64240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0E944D-E49C-441A-B08D-39E8BB0F310C}"/>
              </a:ext>
            </a:extLst>
          </p:cNvPr>
          <p:cNvSpPr>
            <a:spLocks noGrp="1"/>
          </p:cNvSpPr>
          <p:nvPr>
            <p:ph type="title"/>
          </p:nvPr>
        </p:nvSpPr>
        <p:spPr>
          <a:xfrm>
            <a:off x="1230104" y="0"/>
            <a:ext cx="10058400" cy="1609344"/>
          </a:xfrm>
        </p:spPr>
        <p:txBody>
          <a:bodyPr/>
          <a:lstStyle/>
          <a:p>
            <a:r>
              <a:rPr lang="hr-HR" dirty="0"/>
              <a:t>O upitniku</a:t>
            </a:r>
          </a:p>
        </p:txBody>
      </p:sp>
      <p:sp>
        <p:nvSpPr>
          <p:cNvPr id="3" name="Rezervirano mjesto sadržaja 2">
            <a:extLst>
              <a:ext uri="{FF2B5EF4-FFF2-40B4-BE49-F238E27FC236}">
                <a16:creationId xmlns:a16="http://schemas.microsoft.com/office/drawing/2014/main" id="{29DB450A-D86A-408B-B0C5-63F72C5701E4}"/>
              </a:ext>
            </a:extLst>
          </p:cNvPr>
          <p:cNvSpPr>
            <a:spLocks noGrp="1"/>
          </p:cNvSpPr>
          <p:nvPr>
            <p:ph idx="1"/>
          </p:nvPr>
        </p:nvSpPr>
        <p:spPr>
          <a:xfrm>
            <a:off x="1066800" y="1527518"/>
            <a:ext cx="10058400" cy="4050792"/>
          </a:xfrm>
        </p:spPr>
        <p:txBody>
          <a:bodyPr>
            <a:normAutofit fontScale="92500" lnSpcReduction="10000"/>
          </a:bodyPr>
          <a:lstStyle/>
          <a:p>
            <a:r>
              <a:rPr lang="hr-HR" dirty="0"/>
              <a:t>nastava na daljinu traje nešto više od mjesec dana</a:t>
            </a:r>
          </a:p>
          <a:p>
            <a:r>
              <a:rPr lang="hr-HR" dirty="0"/>
              <a:t>da bismo dobili objektivnu sliku o kvaliteti online nastave, te ju pokušati poboljšati, trebalo je ispitati mišljenja svih sudionika procesa, pa tako i mišljenja roditelja</a:t>
            </a:r>
          </a:p>
          <a:p>
            <a:r>
              <a:rPr lang="hr-HR" dirty="0"/>
              <a:t>isti upitnik ispunjavali su posebno roditelji učenika od 1. do 4. razreda, te posebno roditelji učenika od 5. do 8. razreda</a:t>
            </a:r>
          </a:p>
          <a:p>
            <a:r>
              <a:rPr lang="hr-HR" dirty="0"/>
              <a:t>razlog tome je što različiti učitelji poučavaju učenike razredne i predmetne nastave (osim VJ i EJ), te da se iz tog razloga podijele mišljenja odnosno rezultati, upitnika, a sve u svrhu mogućeg poboljšanja nastave na daljinu u korist svih sudionika</a:t>
            </a:r>
          </a:p>
          <a:p>
            <a:r>
              <a:rPr lang="hr-HR" dirty="0"/>
              <a:t>upitnik za roditelje učenika od 5. do 8. razreda razrednu nastavu riješilo je 11 roditelja, kojima zahvaljujem na tome</a:t>
            </a:r>
          </a:p>
          <a:p>
            <a:r>
              <a:rPr lang="hr-HR" dirty="0"/>
              <a:t>pretpostavljam da su roditelji koji imaju djecu u mlađim i starijim razredima, rješavali upitnik za razrednu nastavu</a:t>
            </a:r>
          </a:p>
          <a:p>
            <a:r>
              <a:rPr lang="hr-HR" dirty="0"/>
              <a:t>upitnik se sastojao od 7 pitanja</a:t>
            </a:r>
          </a:p>
          <a:p>
            <a:endParaRPr lang="hr-HR" dirty="0"/>
          </a:p>
        </p:txBody>
      </p:sp>
    </p:spTree>
    <p:extLst>
      <p:ext uri="{BB962C8B-B14F-4D97-AF65-F5344CB8AC3E}">
        <p14:creationId xmlns:p14="http://schemas.microsoft.com/office/powerpoint/2010/main" val="130904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rms response chart. Question title: 1. Vaše dijete u online nastavi ima:. Number of responses: 11 responses.">
            <a:extLst>
              <a:ext uri="{FF2B5EF4-FFF2-40B4-BE49-F238E27FC236}">
                <a16:creationId xmlns:a16="http://schemas.microsoft.com/office/drawing/2014/main" id="{8DA445C8-24F5-40A2-A572-13054636001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0428" y="950136"/>
            <a:ext cx="1034149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47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rms response chart. Question title: 2. Svom djetetu pomažem :. Number of responses: 11 responses.">
            <a:extLst>
              <a:ext uri="{FF2B5EF4-FFF2-40B4-BE49-F238E27FC236}">
                <a16:creationId xmlns:a16="http://schemas.microsoft.com/office/drawing/2014/main" id="{EF573715-2EE1-4248-8607-B1D9737D73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5254" y="687490"/>
            <a:ext cx="1034149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07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CACC3C-3836-4C73-B1D8-54E9D6B6CB21}"/>
              </a:ext>
            </a:extLst>
          </p:cNvPr>
          <p:cNvSpPr>
            <a:spLocks noGrp="1"/>
          </p:cNvSpPr>
          <p:nvPr>
            <p:ph type="title"/>
          </p:nvPr>
        </p:nvSpPr>
        <p:spPr/>
        <p:txBody>
          <a:bodyPr>
            <a:noAutofit/>
          </a:bodyPr>
          <a:lstStyle/>
          <a:p>
            <a:r>
              <a:rPr lang="hr-HR" sz="3200" dirty="0"/>
              <a:t>3. UKOLIKO SMATRATE DA U NEKOM PREDMETU IMA PREVIŠE OBVEZA I ZADATAKA , MOLIM NAVEDITE PREDMET I RAZRED</a:t>
            </a:r>
          </a:p>
        </p:txBody>
      </p:sp>
      <p:sp>
        <p:nvSpPr>
          <p:cNvPr id="3" name="Rezervirano mjesto sadržaja 2">
            <a:extLst>
              <a:ext uri="{FF2B5EF4-FFF2-40B4-BE49-F238E27FC236}">
                <a16:creationId xmlns:a16="http://schemas.microsoft.com/office/drawing/2014/main" id="{993A1F1B-7DAA-4D0D-9327-A8E7D1D94C99}"/>
              </a:ext>
            </a:extLst>
          </p:cNvPr>
          <p:cNvSpPr>
            <a:spLocks noGrp="1"/>
          </p:cNvSpPr>
          <p:nvPr>
            <p:ph idx="1"/>
          </p:nvPr>
        </p:nvSpPr>
        <p:spPr>
          <a:xfrm>
            <a:off x="2324716" y="1965766"/>
            <a:ext cx="10058400" cy="4050792"/>
          </a:xfrm>
        </p:spPr>
        <p:txBody>
          <a:bodyPr>
            <a:normAutofit fontScale="92500" lnSpcReduction="20000"/>
          </a:bodyPr>
          <a:lstStyle/>
          <a:p>
            <a:r>
              <a:rPr lang="hr-HR" dirty="0"/>
              <a:t>Iz svakog predmeta je podosta svega</a:t>
            </a:r>
          </a:p>
          <a:p>
            <a:r>
              <a:rPr lang="hr-HR" dirty="0"/>
              <a:t>Priroda/biologija</a:t>
            </a:r>
          </a:p>
          <a:p>
            <a:r>
              <a:rPr lang="hr-HR" dirty="0"/>
              <a:t>Nema previše obveza.</a:t>
            </a:r>
          </a:p>
          <a:p>
            <a:r>
              <a:rPr lang="hr-HR" dirty="0"/>
              <a:t>Povijest,8 </a:t>
            </a:r>
            <a:r>
              <a:rPr lang="hr-HR" dirty="0" err="1"/>
              <a:t>raz</a:t>
            </a:r>
            <a:r>
              <a:rPr lang="hr-HR" dirty="0"/>
              <a:t>.</a:t>
            </a:r>
          </a:p>
          <a:p>
            <a:r>
              <a:rPr lang="hr-HR" dirty="0"/>
              <a:t>Engleski 8</a:t>
            </a:r>
          </a:p>
          <a:p>
            <a:r>
              <a:rPr lang="hr-HR" dirty="0"/>
              <a:t>Povijest, geografija, 6 razred</a:t>
            </a:r>
          </a:p>
          <a:p>
            <a:r>
              <a:rPr lang="hr-HR" dirty="0"/>
              <a:t>Nema</a:t>
            </a:r>
          </a:p>
          <a:p>
            <a:r>
              <a:rPr lang="hr-HR" dirty="0"/>
              <a:t>previše prezentacija, prepisivanja iz udžbenika...</a:t>
            </a:r>
          </a:p>
          <a:p>
            <a:r>
              <a:rPr lang="hr-HR" dirty="0"/>
              <a:t>Nekad kao da obaveze između predmeta nisu usklađene, 6.razred</a:t>
            </a:r>
          </a:p>
          <a:p>
            <a:r>
              <a:rPr lang="hr-HR" dirty="0"/>
              <a:t>Svi predmeti</a:t>
            </a:r>
          </a:p>
          <a:p>
            <a:r>
              <a:rPr lang="hr-HR" dirty="0"/>
              <a:t>Matematika 8 razred</a:t>
            </a:r>
          </a:p>
          <a:p>
            <a:endParaRPr lang="hr-HR" dirty="0"/>
          </a:p>
        </p:txBody>
      </p:sp>
    </p:spTree>
    <p:extLst>
      <p:ext uri="{BB962C8B-B14F-4D97-AF65-F5344CB8AC3E}">
        <p14:creationId xmlns:p14="http://schemas.microsoft.com/office/powerpoint/2010/main" val="89800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C39017-8397-422C-8733-D8C9882BD075}"/>
              </a:ext>
            </a:extLst>
          </p:cNvPr>
          <p:cNvSpPr>
            <a:spLocks noGrp="1"/>
          </p:cNvSpPr>
          <p:nvPr>
            <p:ph type="title"/>
          </p:nvPr>
        </p:nvSpPr>
        <p:spPr/>
        <p:txBody>
          <a:bodyPr>
            <a:normAutofit/>
          </a:bodyPr>
          <a:lstStyle/>
          <a:p>
            <a:r>
              <a:rPr lang="hr-HR" sz="2800" dirty="0">
                <a:latin typeface="Abadi Extra Light" panose="020B0604020202020204" pitchFamily="34" charset="0"/>
              </a:rPr>
              <a:t>4.</a:t>
            </a:r>
            <a:r>
              <a:rPr lang="hr-HR" sz="3200" dirty="0"/>
              <a:t> </a:t>
            </a:r>
          </a:p>
        </p:txBody>
      </p:sp>
      <p:pic>
        <p:nvPicPr>
          <p:cNvPr id="3074" name="Picture 2" descr="Forms response chart. Question title: Po Vašem mišljenju suradnja s učiteljma je :. Number of responses: 11 responses.">
            <a:extLst>
              <a:ext uri="{FF2B5EF4-FFF2-40B4-BE49-F238E27FC236}">
                <a16:creationId xmlns:a16="http://schemas.microsoft.com/office/drawing/2014/main" id="{9071BBAF-1224-4BAD-A993-9E4417D4A3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5375" y="798003"/>
            <a:ext cx="1034149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407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CB92E81-7578-49B3-8FD6-A6AA4C0B21E3}"/>
              </a:ext>
            </a:extLst>
          </p:cNvPr>
          <p:cNvSpPr>
            <a:spLocks noGrp="1"/>
          </p:cNvSpPr>
          <p:nvPr>
            <p:ph type="title"/>
          </p:nvPr>
        </p:nvSpPr>
        <p:spPr>
          <a:xfrm>
            <a:off x="602530" y="-87361"/>
            <a:ext cx="10515600" cy="1325563"/>
          </a:xfrm>
        </p:spPr>
        <p:txBody>
          <a:bodyPr>
            <a:normAutofit/>
          </a:bodyPr>
          <a:lstStyle/>
          <a:p>
            <a:r>
              <a:rPr lang="hr-HR" sz="3200" dirty="0"/>
              <a:t>5. MOŽETE LI NAVESTI NEKE PREDNOSTI ONLINE NASTAVE?</a:t>
            </a:r>
          </a:p>
        </p:txBody>
      </p:sp>
      <p:sp>
        <p:nvSpPr>
          <p:cNvPr id="3" name="Rezervirano mjesto sadržaja 2">
            <a:extLst>
              <a:ext uri="{FF2B5EF4-FFF2-40B4-BE49-F238E27FC236}">
                <a16:creationId xmlns:a16="http://schemas.microsoft.com/office/drawing/2014/main" id="{C3E13593-52C4-422C-B948-B0EF7A804682}"/>
              </a:ext>
            </a:extLst>
          </p:cNvPr>
          <p:cNvSpPr>
            <a:spLocks noGrp="1"/>
          </p:cNvSpPr>
          <p:nvPr>
            <p:ph idx="1"/>
          </p:nvPr>
        </p:nvSpPr>
        <p:spPr>
          <a:xfrm>
            <a:off x="838200" y="1055802"/>
            <a:ext cx="10515600" cy="5121161"/>
          </a:xfrm>
        </p:spPr>
        <p:txBody>
          <a:bodyPr>
            <a:normAutofit fontScale="92500" lnSpcReduction="10000"/>
          </a:bodyPr>
          <a:lstStyle/>
          <a:p>
            <a:r>
              <a:rPr lang="hr-HR" dirty="0"/>
              <a:t>Nema ih</a:t>
            </a:r>
          </a:p>
          <a:p>
            <a:r>
              <a:rPr lang="hr-HR" dirty="0"/>
              <a:t>Duže spavanje 😊, odmor po želji, pomoć roditelja</a:t>
            </a:r>
          </a:p>
          <a:p>
            <a:r>
              <a:rPr lang="hr-HR" dirty="0"/>
              <a:t>Istraživanje da bi se došlo do odgovora.</a:t>
            </a:r>
          </a:p>
          <a:p>
            <a:r>
              <a:rPr lang="hr-HR" dirty="0"/>
              <a:t>Prednosti su što su svi povezani, mogu do materijala za učenje u bilo koje vrijeme. Dostupni su im video zapisi i svi mogu međusobno komunicirati.</a:t>
            </a:r>
          </a:p>
          <a:p>
            <a:r>
              <a:rPr lang="hr-HR" dirty="0"/>
              <a:t>Dobro komuniciraju učenik, profesor</a:t>
            </a:r>
          </a:p>
          <a:p>
            <a:r>
              <a:rPr lang="hr-HR" dirty="0"/>
              <a:t>Parcijalno savladavanje i ostalih vještina rada na računalu. </a:t>
            </a:r>
            <a:r>
              <a:rPr lang="hr-HR" dirty="0" err="1"/>
              <a:t>Sceniranje</a:t>
            </a:r>
            <a:r>
              <a:rPr lang="hr-HR" dirty="0"/>
              <a:t>, spremanje datoteka, kreiranje datoteka, pronalaženje, </a:t>
            </a:r>
            <a:r>
              <a:rPr lang="hr-HR" dirty="0" err="1"/>
              <a:t>printanje</a:t>
            </a:r>
            <a:r>
              <a:rPr lang="hr-HR" dirty="0"/>
              <a:t>, slanje privitaka... Praćenje pismenih naputaka o radu</a:t>
            </a:r>
          </a:p>
          <a:p>
            <a:r>
              <a:rPr lang="hr-HR" dirty="0"/>
              <a:t>Ne znam, moje dijete je u potpunosti samostalno</a:t>
            </a:r>
          </a:p>
          <a:p>
            <a:r>
              <a:rPr lang="hr-HR" dirty="0"/>
              <a:t>Nema ih, smatram da djeca na nastavi dobiju ono što je potrebno da bi savladala neko gradivo, sve ostalo je tako nekako reda radi...</a:t>
            </a:r>
          </a:p>
          <a:p>
            <a:r>
              <a:rPr lang="hr-HR" dirty="0"/>
              <a:t>Ne</a:t>
            </a:r>
          </a:p>
          <a:p>
            <a:r>
              <a:rPr lang="hr-HR" dirty="0"/>
              <a:t>Nema prednosti</a:t>
            </a:r>
          </a:p>
          <a:p>
            <a:r>
              <a:rPr lang="hr-HR" dirty="0"/>
              <a:t>Dijete se ne mora rano budit</a:t>
            </a:r>
          </a:p>
          <a:p>
            <a:endParaRPr lang="hr-HR" dirty="0"/>
          </a:p>
        </p:txBody>
      </p:sp>
    </p:spTree>
    <p:extLst>
      <p:ext uri="{BB962C8B-B14F-4D97-AF65-F5344CB8AC3E}">
        <p14:creationId xmlns:p14="http://schemas.microsoft.com/office/powerpoint/2010/main" val="2623035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057BA88-45C1-48F8-9C56-1ADF8ED4F185}"/>
              </a:ext>
            </a:extLst>
          </p:cNvPr>
          <p:cNvSpPr>
            <a:spLocks noGrp="1"/>
          </p:cNvSpPr>
          <p:nvPr>
            <p:ph type="title"/>
          </p:nvPr>
        </p:nvSpPr>
        <p:spPr>
          <a:xfrm>
            <a:off x="659091" y="0"/>
            <a:ext cx="10515600" cy="1325563"/>
          </a:xfrm>
        </p:spPr>
        <p:txBody>
          <a:bodyPr>
            <a:normAutofit/>
          </a:bodyPr>
          <a:lstStyle/>
          <a:p>
            <a:r>
              <a:rPr lang="hr-HR" sz="3200" dirty="0"/>
              <a:t>6. MOŽETE LI NAVESTI NEKE NEDOSTATKE ONLINE NASTAVE</a:t>
            </a:r>
          </a:p>
        </p:txBody>
      </p:sp>
      <p:sp>
        <p:nvSpPr>
          <p:cNvPr id="3" name="Rezervirano mjesto sadržaja 2">
            <a:extLst>
              <a:ext uri="{FF2B5EF4-FFF2-40B4-BE49-F238E27FC236}">
                <a16:creationId xmlns:a16="http://schemas.microsoft.com/office/drawing/2014/main" id="{6A569744-0624-49AE-88F0-35D6D85DB1A0}"/>
              </a:ext>
            </a:extLst>
          </p:cNvPr>
          <p:cNvSpPr>
            <a:spLocks noGrp="1"/>
          </p:cNvSpPr>
          <p:nvPr>
            <p:ph idx="1"/>
          </p:nvPr>
        </p:nvSpPr>
        <p:spPr>
          <a:xfrm>
            <a:off x="1235218" y="1325563"/>
            <a:ext cx="10058400" cy="4050792"/>
          </a:xfrm>
        </p:spPr>
        <p:txBody>
          <a:bodyPr>
            <a:normAutofit lnSpcReduction="10000"/>
          </a:bodyPr>
          <a:lstStyle/>
          <a:p>
            <a:r>
              <a:rPr lang="hr-HR" dirty="0"/>
              <a:t>Učenicima treba škola u školi ...i učitelji...da bi mogli shvatiti gradivo i naučiti nešto a ovo je samo da se završi godina</a:t>
            </a:r>
          </a:p>
          <a:p>
            <a:pPr marL="0" indent="0">
              <a:buNone/>
            </a:pPr>
            <a:endParaRPr lang="hr-HR" dirty="0"/>
          </a:p>
          <a:p>
            <a:r>
              <a:rPr lang="hr-HR" dirty="0"/>
              <a:t>Objašnjenja i nedoumice lakše se rješavaju u izravnom kontaktu nego pismenom</a:t>
            </a:r>
          </a:p>
          <a:p>
            <a:pPr marL="0" indent="0">
              <a:buNone/>
            </a:pPr>
            <a:endParaRPr lang="hr-HR" dirty="0"/>
          </a:p>
          <a:p>
            <a:r>
              <a:rPr lang="hr-HR" dirty="0"/>
              <a:t>Manjak druženja s prijateljima i učiteljima.</a:t>
            </a:r>
          </a:p>
          <a:p>
            <a:pPr marL="0" indent="0">
              <a:buNone/>
            </a:pPr>
            <a:endParaRPr lang="hr-HR" dirty="0"/>
          </a:p>
          <a:p>
            <a:r>
              <a:rPr lang="hr-HR" dirty="0"/>
              <a:t>Nemaju svi pristup takvom načinu učenja. Nema druženja sa prijateljima. Puno su više na kompjuterima.</a:t>
            </a:r>
          </a:p>
          <a:p>
            <a:pPr marL="0" indent="0">
              <a:buNone/>
            </a:pPr>
            <a:endParaRPr lang="hr-HR" dirty="0"/>
          </a:p>
          <a:p>
            <a:r>
              <a:rPr lang="hr-HR" dirty="0"/>
              <a:t>Cjelodnevno provođenje vremena na računalu i mobitelu</a:t>
            </a:r>
          </a:p>
          <a:p>
            <a:endParaRPr lang="hr-HR" dirty="0"/>
          </a:p>
        </p:txBody>
      </p:sp>
    </p:spTree>
    <p:extLst>
      <p:ext uri="{BB962C8B-B14F-4D97-AF65-F5344CB8AC3E}">
        <p14:creationId xmlns:p14="http://schemas.microsoft.com/office/powerpoint/2010/main" val="115325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3AD71F55-969D-4E90-84B8-4D8C6805D9B8}"/>
              </a:ext>
            </a:extLst>
          </p:cNvPr>
          <p:cNvSpPr>
            <a:spLocks noGrp="1"/>
          </p:cNvSpPr>
          <p:nvPr>
            <p:ph idx="1"/>
          </p:nvPr>
        </p:nvSpPr>
        <p:spPr>
          <a:xfrm>
            <a:off x="838200" y="480767"/>
            <a:ext cx="10515600" cy="5696196"/>
          </a:xfrm>
        </p:spPr>
        <p:txBody>
          <a:bodyPr>
            <a:normAutofit/>
          </a:bodyPr>
          <a:lstStyle/>
          <a:p>
            <a:r>
              <a:rPr lang="hr-HR" i="1" dirty="0"/>
              <a:t>„U nekim predmetima poput </a:t>
            </a:r>
            <a:r>
              <a:rPr lang="hr-HR" i="1" dirty="0" err="1"/>
              <a:t>npr</a:t>
            </a:r>
            <a:r>
              <a:rPr lang="hr-HR" i="1" dirty="0"/>
              <a:t> likovnog bili bi bolje da učitelj održi predavanje preko video live-a. Učenik teško shvaća radni zadatak koji je jako opširno napisan. Nedostaje primjera za bolje razumijevanje sadržaja. Očekivali smo zaprimanje zadataka predmeta po rasporedu ovako zadaci stižu na sve strane u vrijeme koje nije po rasporedu. Roditelj </a:t>
            </a:r>
            <a:r>
              <a:rPr lang="hr-HR" i="1" dirty="0" err="1"/>
              <a:t>pokusavaju</a:t>
            </a:r>
            <a:r>
              <a:rPr lang="hr-HR" i="1" dirty="0"/>
              <a:t> pomoći u "</a:t>
            </a:r>
            <a:r>
              <a:rPr lang="hr-HR" i="1" dirty="0" err="1"/>
              <a:t>hvatanju"zadataka</a:t>
            </a:r>
            <a:r>
              <a:rPr lang="hr-HR" i="1" dirty="0"/>
              <a:t> i termina do kojeg treba predati i uz to se dogodi da propustimo zadatak. Često u 9h u jutro nisu odmah dani zadaci za određeni predmet već dođu puno kasnije pa se nastava pretvori u iščekivanje i zbunjenost jer učenik ne zna dali bi krenuo raditi nešto drugo iz drugih predmeta ili će možda zadatak doći od predmeta po rasporedu. Nastava nam se tako produži do 18 ili 19 h. Znaci od 9 do 18 h uz pokoju pauzu za </a:t>
            </a:r>
            <a:r>
              <a:rPr lang="hr-HR" i="1" dirty="0" err="1"/>
              <a:t>ruč</a:t>
            </a:r>
            <a:r>
              <a:rPr lang="hr-HR" i="1" dirty="0"/>
              <a:t> </a:t>
            </a:r>
            <a:r>
              <a:rPr lang="hr-HR" i="1" dirty="0" err="1"/>
              <a:t>ak</a:t>
            </a:r>
            <a:r>
              <a:rPr lang="hr-HR" i="1" dirty="0"/>
              <a:t> ili predah.”.</a:t>
            </a:r>
          </a:p>
          <a:p>
            <a:pPr marL="0" indent="0">
              <a:buNone/>
            </a:pPr>
            <a:endParaRPr lang="hr-HR" dirty="0"/>
          </a:p>
          <a:p>
            <a:r>
              <a:rPr lang="hr-HR" sz="2000" dirty="0"/>
              <a:t>Previše sjedenja pred ekranom, manjak socijalnog kontakta, za online nastavu potrebno puno informatičke opreme</a:t>
            </a:r>
          </a:p>
          <a:p>
            <a:endParaRPr lang="hr-HR" dirty="0"/>
          </a:p>
        </p:txBody>
      </p:sp>
    </p:spTree>
    <p:extLst>
      <p:ext uri="{BB962C8B-B14F-4D97-AF65-F5344CB8AC3E}">
        <p14:creationId xmlns:p14="http://schemas.microsoft.com/office/powerpoint/2010/main" val="1408462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og od drveta">
  <a:themeElements>
    <a:clrScheme name="Slog od drvet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log od drvet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og od drvet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Slog od drveta</Template>
  <TotalTime>129</TotalTime>
  <Words>1931</Words>
  <Application>Microsoft Office PowerPoint</Application>
  <PresentationFormat>Widescreen</PresentationFormat>
  <Paragraphs>123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Slog od drveta</vt:lpstr>
      <vt:lpstr>ANALIZA ANKETE ZA RODITELJE O ONLINE NASTAVI- PREDMETNA NASTAVA</vt:lpstr>
      <vt:lpstr>O upitniku</vt:lpstr>
      <vt:lpstr>PowerPoint Presentation</vt:lpstr>
      <vt:lpstr>PowerPoint Presentation</vt:lpstr>
      <vt:lpstr>3. UKOLIKO SMATRATE DA U NEKOM PREDMETU IMA PREVIŠE OBVEZA I ZADATAKA , MOLIM NAVEDITE PREDMET I RAZRED</vt:lpstr>
      <vt:lpstr>4. </vt:lpstr>
      <vt:lpstr>5. MOŽETE LI NAVESTI NEKE PREDNOSTI ONLINE NASTAVE?</vt:lpstr>
      <vt:lpstr>6. MOŽETE LI NAVESTI NEKE NEDOSTATKE ONLINE NASTAVE</vt:lpstr>
      <vt:lpstr>PowerPoint Presentation</vt:lpstr>
      <vt:lpstr>Još malo o nedostacima online nastave …</vt:lpstr>
      <vt:lpstr>7. ŽELITE LI NEŠTO PORUČITI UČITELJIMA </vt:lpstr>
      <vt:lpstr>PowerPoint Presentation</vt:lpstr>
      <vt:lpstr>Još malo poruka učiteljima…</vt:lpstr>
      <vt:lpstr>UMJESTO ZAKLJUČKA</vt:lpstr>
      <vt:lpstr>PowerPoint Presentation</vt:lpstr>
      <vt:lpstr>PowerPoint Presentation</vt:lpstr>
      <vt:lpstr>Moje poruke roditeljima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ANKETE ZA RODITELJE O ONLINE NASTAVI- PREDMETNA NASTAVA</dc:title>
  <dc:creator>Ingrid Šimičić</dc:creator>
  <cp:lastModifiedBy>Ingrid Šimičić</cp:lastModifiedBy>
  <cp:revision>18</cp:revision>
  <dcterms:created xsi:type="dcterms:W3CDTF">2020-04-21T15:03:26Z</dcterms:created>
  <dcterms:modified xsi:type="dcterms:W3CDTF">2021-04-23T06:59:00Z</dcterms:modified>
</cp:coreProperties>
</file>