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83" r:id="rId3"/>
    <p:sldId id="282" r:id="rId4"/>
    <p:sldId id="259" r:id="rId5"/>
    <p:sldId id="260" r:id="rId6"/>
    <p:sldId id="274" r:id="rId7"/>
    <p:sldId id="275" r:id="rId8"/>
    <p:sldId id="284" r:id="rId9"/>
    <p:sldId id="264" r:id="rId10"/>
    <p:sldId id="267" r:id="rId11"/>
    <p:sldId id="268" r:id="rId12"/>
    <p:sldId id="269" r:id="rId13"/>
    <p:sldId id="265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88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03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68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33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68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31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979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544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9829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89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1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79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601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03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1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0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979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4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6DA6AA-7D20-461F-A1A5-080B65E9091A}" type="datetimeFigureOut">
              <a:rPr lang="hr-HR" smtClean="0"/>
              <a:t>22.4.2021.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F60CE0-1E92-4B06-B4D4-E120C576E6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0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030C425-5669-46A8-8DD1-FE607DFA8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111" y="1555659"/>
            <a:ext cx="6247721" cy="2204815"/>
          </a:xfrm>
        </p:spPr>
        <p:txBody>
          <a:bodyPr>
            <a:noAutofit/>
          </a:bodyPr>
          <a:lstStyle/>
          <a:p>
            <a:pPr algn="l"/>
            <a:r>
              <a:rPr lang="hr-HR" sz="4000" dirty="0">
                <a:ea typeface="Cambria" panose="02040503050406030204" pitchFamily="18" charset="0"/>
              </a:rPr>
              <a:t>ANALIZA UPITNIKA O ONLINE NASTAVI – RODITELJI UČENIKA RAZREDNE NASTAVE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1F32F3-E22A-47BB-8FCC-D97502E5E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813" y="4165033"/>
            <a:ext cx="6247721" cy="1264209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hr-HR" sz="2400" cap="none" dirty="0" err="1">
                <a:solidFill>
                  <a:schemeClr val="tx1"/>
                </a:solidFill>
              </a:rPr>
              <a:t>ppt</a:t>
            </a:r>
            <a:r>
              <a:rPr lang="hr-HR" sz="2400" cap="none" dirty="0">
                <a:solidFill>
                  <a:schemeClr val="tx1"/>
                </a:solidFill>
              </a:rPr>
              <a:t> pripremila : Ingrid Šimičić, pedagoginja škole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hr-HR" sz="2400" cap="none" dirty="0">
                <a:solidFill>
                  <a:schemeClr val="tx1"/>
                </a:solidFill>
              </a:rPr>
              <a:t>travanj 2020.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hr-HR" sz="2400" dirty="0">
                <a:solidFill>
                  <a:schemeClr val="tx1"/>
                </a:solidFill>
              </a:rPr>
              <a:t>Osnovna škola Skrad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899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76A376-4BCD-4801-9BF3-EC6013B6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98" y="288579"/>
            <a:ext cx="10364451" cy="1596177"/>
          </a:xfrm>
        </p:spPr>
        <p:txBody>
          <a:bodyPr>
            <a:noAutofit/>
          </a:bodyPr>
          <a:lstStyle/>
          <a:p>
            <a:pPr marL="0" indent="0"/>
            <a:r>
              <a:rPr lang="hr-HR" sz="2400" b="1" dirty="0"/>
              <a:t>1. ODGOVORI KOJI SE ODNOSE NA ONLINE NASTAVU KOJU OSMIŠLJAVAJU UČITELJICE NAŠE ŠKOLE I NA KOJU MOŽEMO UTJECATI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78B145-54B9-45F0-8214-BF6EE519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151" y="1571101"/>
            <a:ext cx="10515600" cy="4351338"/>
          </a:xfrm>
        </p:spPr>
        <p:txBody>
          <a:bodyPr>
            <a:normAutofit/>
          </a:bodyPr>
          <a:lstStyle/>
          <a:p>
            <a:r>
              <a:rPr lang="hr-HR" cap="none" dirty="0"/>
              <a:t>Jako puno obaveza</a:t>
            </a:r>
          </a:p>
          <a:p>
            <a:pPr marL="0" indent="0">
              <a:buNone/>
            </a:pPr>
            <a:endParaRPr lang="hr-HR" cap="none" dirty="0"/>
          </a:p>
          <a:p>
            <a:r>
              <a:rPr lang="hr-HR" cap="none" dirty="0"/>
              <a:t>Moje dijete se teško snalazi u porukama u kojima su zadani zadaci, i bez pomoći ne može samostalno riješiti zadatke</a:t>
            </a:r>
          </a:p>
          <a:p>
            <a:pPr marL="0" indent="0">
              <a:buNone/>
            </a:pPr>
            <a:endParaRPr lang="hr-HR" cap="none" dirty="0"/>
          </a:p>
          <a:p>
            <a:r>
              <a:rPr lang="hr-HR" cap="none" dirty="0"/>
              <a:t>Mlađa djeca ne mogu sama sve pohvatati, zadatke dobiju tek kad roditelji dođu s posla, a tada je koncentracija nikakva i to se otegne cijelo popodne. Djeca u višim razredima samostalno sve rješavaju, dok im iz nekih predmeta fali klasično predavanje i objašnjenje gradiva, iz drugih im je puno bolje objašnjeno u linkovima.</a:t>
            </a:r>
          </a:p>
          <a:p>
            <a:endParaRPr lang="hr-HR" cap="none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574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E107E-6057-49C3-8534-2FBB7D4E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322" y="723344"/>
            <a:ext cx="10515600" cy="1325563"/>
          </a:xfrm>
        </p:spPr>
        <p:txBody>
          <a:bodyPr>
            <a:noAutofit/>
          </a:bodyPr>
          <a:lstStyle/>
          <a:p>
            <a:pPr marL="0" indent="0"/>
            <a:r>
              <a:rPr lang="hr-HR" sz="2800" b="1" dirty="0"/>
              <a:t>2. ODGOVORI KOJI SU VAN NADLEŽNOSTI (NAŠE) ŠKOLE </a:t>
            </a:r>
            <a:br>
              <a:rPr lang="hr-HR" sz="2800" dirty="0"/>
            </a:br>
            <a:r>
              <a:rPr lang="hr-HR" sz="2800" dirty="0"/>
              <a:t>               (</a:t>
            </a:r>
            <a:r>
              <a:rPr lang="hr-HR" sz="2800" cap="none" dirty="0"/>
              <a:t>i na što ne možemo utjecati</a:t>
            </a:r>
            <a:r>
              <a:rPr lang="hr-HR" sz="2800" dirty="0"/>
              <a:t>)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4B9E3B-91D6-4462-A2E6-0AC6DE9B6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12" y="2506662"/>
            <a:ext cx="10515600" cy="4351338"/>
          </a:xfrm>
        </p:spPr>
        <p:txBody>
          <a:bodyPr/>
          <a:lstStyle/>
          <a:p>
            <a:r>
              <a:rPr lang="hr-HR" sz="2800" cap="none" dirty="0"/>
              <a:t>Program nije usklađen s programom koji se radi u našoj školi</a:t>
            </a:r>
          </a:p>
          <a:p>
            <a:pPr marL="0" indent="0">
              <a:buNone/>
            </a:pPr>
            <a:r>
              <a:rPr lang="hr-HR" sz="2800" cap="none" dirty="0">
                <a:solidFill>
                  <a:srgbClr val="7030A0"/>
                </a:solidFill>
              </a:rPr>
              <a:t>(</a:t>
            </a:r>
            <a:r>
              <a:rPr lang="hr-HR" sz="2400" i="1" cap="none" dirty="0">
                <a:solidFill>
                  <a:srgbClr val="7030A0"/>
                </a:solidFill>
              </a:rPr>
              <a:t>pretpostavljam da se Program odnosi na televizijski program „Škola </a:t>
            </a:r>
            <a:r>
              <a:rPr lang="hr-HR" sz="2400" i="1" cap="none">
                <a:solidFill>
                  <a:srgbClr val="7030A0"/>
                </a:solidFill>
              </a:rPr>
              <a:t>na Trećem”)</a:t>
            </a:r>
            <a:endParaRPr lang="hr-HR" sz="2400" i="1" cap="none" dirty="0">
              <a:solidFill>
                <a:srgbClr val="7030A0"/>
              </a:solidFill>
            </a:endParaRPr>
          </a:p>
          <a:p>
            <a:endParaRPr lang="hr-HR" sz="2800" cap="none" dirty="0"/>
          </a:p>
          <a:p>
            <a:r>
              <a:rPr lang="hr-HR" sz="2800" cap="none" dirty="0"/>
              <a:t>Program na TV-u se odvija prebrzo i djeca nižih razreda ne stignu pohvatati sve sami.</a:t>
            </a:r>
          </a:p>
          <a:p>
            <a:endParaRPr lang="hr-HR" sz="2800" cap="none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578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BD2467-9431-481A-89FD-3B198975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894" y="263951"/>
            <a:ext cx="1051560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hr-HR" sz="3200" b="1" dirty="0"/>
              <a:t>3. </a:t>
            </a:r>
            <a:r>
              <a:rPr lang="hr-HR" sz="2700" b="1" dirty="0"/>
              <a:t>OSTALI ODGOVORI (</a:t>
            </a:r>
            <a:r>
              <a:rPr lang="hr-HR" sz="2700" b="1" cap="none" dirty="0"/>
              <a:t>koje možemo protumačiti kao općenite,</a:t>
            </a:r>
            <a:br>
              <a:rPr lang="hr-HR" sz="2700" b="1" cap="none" dirty="0"/>
            </a:br>
            <a:r>
              <a:rPr lang="hr-HR" sz="2700" b="1" cap="none" dirty="0"/>
              <a:t>    koji se odnose na svu djecu i sve škole)</a:t>
            </a:r>
            <a:br>
              <a:rPr lang="hr-HR" sz="2700" b="1" cap="none" dirty="0"/>
            </a:br>
            <a:endParaRPr lang="hr-HR" sz="32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C35C4E-A168-4662-B4DE-829C4FBA4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301"/>
            <a:ext cx="10515600" cy="4734662"/>
          </a:xfrm>
        </p:spPr>
        <p:txBody>
          <a:bodyPr>
            <a:normAutofit fontScale="92500" lnSpcReduction="20000"/>
          </a:bodyPr>
          <a:lstStyle/>
          <a:p>
            <a:r>
              <a:rPr lang="hr-HR" sz="2300" cap="none" dirty="0"/>
              <a:t>loše</a:t>
            </a:r>
          </a:p>
          <a:p>
            <a:r>
              <a:rPr lang="hr-HR" sz="2300" cap="none" dirty="0"/>
              <a:t>sve</a:t>
            </a:r>
          </a:p>
          <a:p>
            <a:r>
              <a:rPr lang="hr-HR" sz="2300" cap="none" dirty="0"/>
              <a:t>Djeci fale učitelji</a:t>
            </a:r>
          </a:p>
          <a:p>
            <a:r>
              <a:rPr lang="hr-HR" sz="2300" cap="none" dirty="0"/>
              <a:t>Nema nedostatka</a:t>
            </a:r>
          </a:p>
          <a:p>
            <a:r>
              <a:rPr lang="hr-HR" sz="2300" cap="none" dirty="0"/>
              <a:t>Djeci fali normalna nastava i objašnjenja gradiva od strane učitelja, a ne nas roditelja</a:t>
            </a:r>
          </a:p>
          <a:p>
            <a:r>
              <a:rPr lang="hr-HR" sz="2300" cap="none" dirty="0"/>
              <a:t>Nema društvenog kontakta, nema objašnjavanja teme od strane nastavnika</a:t>
            </a:r>
          </a:p>
          <a:p>
            <a:r>
              <a:rPr lang="hr-HR" sz="2300" cap="none" dirty="0"/>
              <a:t>Djeci nedostaje druženje.</a:t>
            </a:r>
          </a:p>
          <a:p>
            <a:r>
              <a:rPr lang="hr-HR" sz="2300" cap="none" dirty="0"/>
              <a:t>Druženje, te objašnjavanje učiteljice uživo</a:t>
            </a:r>
          </a:p>
          <a:p>
            <a:r>
              <a:rPr lang="hr-HR" sz="2300" cap="none" dirty="0"/>
              <a:t>Ne igra se s prijateljima</a:t>
            </a:r>
          </a:p>
          <a:p>
            <a:r>
              <a:rPr lang="hr-HR" sz="2300" cap="none" dirty="0"/>
              <a:t>Nema ni nedostataka, osim malo više obaveza za roditelje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2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7160A1-07D4-4CA7-83DC-F48678F0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22" y="763571"/>
            <a:ext cx="10515600" cy="571505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hr-HR" sz="2400" i="1" dirty="0"/>
              <a:t>„R</a:t>
            </a:r>
            <a:r>
              <a:rPr lang="hr-HR" sz="2400" i="1" cap="none" dirty="0"/>
              <a:t>oditelji rade posao učitelja 90% , slabo objašnjeni zadaci !!!! roditelji bi trebali dati otkaz i raditi s djecom cijeli dan, mi bi roditelji sve svoje obaveze, uključujući i posao trebali otkazati na vrijeme dok traje ovaj cirkus...žalim roditelje koji imaju više djece i kako se nose sa svojim obavezama, te sa svim ovim dječjim obavezama....teško je djeci, a ne nama koji imamo posao, svoje kućne obaveze</a:t>
            </a:r>
            <a:r>
              <a:rPr lang="hr-HR" sz="2400" i="1" dirty="0"/>
              <a:t>, …”</a:t>
            </a:r>
          </a:p>
          <a:p>
            <a:pPr marL="0" indent="0">
              <a:buNone/>
            </a:pPr>
            <a:endParaRPr lang="hr-HR" sz="2400" i="1" dirty="0"/>
          </a:p>
          <a:p>
            <a:pPr>
              <a:buFontTx/>
              <a:buChar char="-"/>
            </a:pPr>
            <a:r>
              <a:rPr lang="hr-HR" sz="2400" cap="none" dirty="0"/>
              <a:t>Potreban stalni roditeljski nadzor i usmjeravanje što za roditelje koji rade predstavlja veliki problem</a:t>
            </a:r>
          </a:p>
          <a:p>
            <a:pPr marL="0" indent="0">
              <a:buNone/>
            </a:pPr>
            <a:endParaRPr lang="hr-HR" sz="2400" i="1" dirty="0"/>
          </a:p>
          <a:p>
            <a:pPr>
              <a:buFontTx/>
              <a:buChar char="-"/>
            </a:pPr>
            <a:r>
              <a:rPr lang="hr-HR" sz="2400" cap="none" dirty="0"/>
              <a:t>Nemogućnost izravnog pitanja učiteljice za pojašnjenje zadataka, ne otvaranje poslanih linkova</a:t>
            </a:r>
          </a:p>
          <a:p>
            <a:pPr>
              <a:buFontTx/>
              <a:buChar char="-"/>
            </a:pPr>
            <a:endParaRPr lang="hr-HR" sz="2400" cap="none" dirty="0"/>
          </a:p>
          <a:p>
            <a:pPr>
              <a:buFontTx/>
              <a:buChar char="-"/>
            </a:pPr>
            <a:r>
              <a:rPr lang="hr-HR" sz="2400" cap="none" dirty="0"/>
              <a:t>Djeca se međusobno ne druže, učiteljice im nemaju priliku objasniti gradivo. Djeca su manje samostalna i teze se koncentriraju na rad.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682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F01B33-CF88-4FB6-BF7E-0D10B9AA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75" y="404018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hr-HR" sz="3200" dirty="0"/>
              <a:t>7. ŽELITE LI NEŠTO PORUČITI UČITELJICAMA </a:t>
            </a:r>
            <a:br>
              <a:rPr lang="hr-HR" sz="3200" dirty="0"/>
            </a:br>
            <a:r>
              <a:rPr lang="hr-HR" sz="2800" cap="none" dirty="0"/>
              <a:t>( u vidu savjeta, pohvale, kritike, izdvajanja određenog načina rada,...)</a:t>
            </a: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2F9396-556A-4CA4-8F70-384B1396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3" y="1839192"/>
            <a:ext cx="10364452" cy="4184536"/>
          </a:xfrm>
        </p:spPr>
        <p:txBody>
          <a:bodyPr>
            <a:normAutofit fontScale="77500" lnSpcReduction="20000"/>
          </a:bodyPr>
          <a:lstStyle/>
          <a:p>
            <a:r>
              <a:rPr lang="hr-HR" sz="2800" cap="none" dirty="0"/>
              <a:t>Nisu one krive</a:t>
            </a:r>
          </a:p>
          <a:p>
            <a:r>
              <a:rPr lang="hr-HR" sz="2800" cap="none" dirty="0"/>
              <a:t>Nisu one krive, sve je ovo svim novo, godina je propala i tako što se tiče gradiva, iduća će biti bolja</a:t>
            </a:r>
          </a:p>
          <a:p>
            <a:r>
              <a:rPr lang="hr-HR" sz="2800" cap="none" dirty="0"/>
              <a:t>Ne</a:t>
            </a:r>
          </a:p>
          <a:p>
            <a:r>
              <a:rPr lang="hr-HR" sz="2800" cap="none" dirty="0"/>
              <a:t>Nisu one odgovorne</a:t>
            </a:r>
          </a:p>
          <a:p>
            <a:r>
              <a:rPr lang="hr-HR" sz="2800" cap="none" dirty="0"/>
              <a:t>Hvala vam svima na strpljivosti</a:t>
            </a:r>
          </a:p>
          <a:p>
            <a:r>
              <a:rPr lang="hr-HR" sz="2800" cap="none" dirty="0"/>
              <a:t>Učiteljice se obzirom na okolnosti vrlo trude.</a:t>
            </a:r>
          </a:p>
          <a:p>
            <a:r>
              <a:rPr lang="hr-HR" sz="2800" cap="none" dirty="0"/>
              <a:t>Razgovorom i suradnjom možemo sve 🙂</a:t>
            </a:r>
          </a:p>
          <a:p>
            <a:r>
              <a:rPr lang="hr-HR" sz="2800" cap="none" dirty="0"/>
              <a:t>Sve je za pet pohvala učiteljicama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807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0814D9-05C1-47AB-8F5F-9DCF823EB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085"/>
            <a:ext cx="10515600" cy="5865878"/>
          </a:xfrm>
        </p:spPr>
        <p:txBody>
          <a:bodyPr>
            <a:normAutofit fontScale="92500"/>
          </a:bodyPr>
          <a:lstStyle/>
          <a:p>
            <a:r>
              <a:rPr lang="hr-HR" sz="2400" cap="none" dirty="0"/>
              <a:t>Odgovor je u prethodnom pitanju , gradiva ima podosta djeca ne mogu to sve naučiti sami i mislim da se djecu ne može ocjenjivati kao u normalnoj nastavi niti im davati ispite ni bilo kakve druge usmene provjere jer njima je potreban učitelj koji ih nešto nauči da bi djeca mogla to gradivo naučiti i biti ocijenjeni...niti jedan roditelj ne može zamijenit niti jednog učitelja...hvala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Smanjite količinu zadataka, pojednostavnite zadatke, prilagodite zadatke iz likovnog onome što djeca imaju kod kuće od pribora, matematika, priroda i društvo, engleski, pohvale učiteljicama! Pune razumijevanja, realne u zadavanju zadataka, u granicama, svaka čast, jer roditelji imaju tu najviše posla, a ne zaboravite da roditelji imaju i drugih obaveza, te da su oni ti koji upravo odrađuju posao učitelja!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Pohvale učiteljicama za prilagodbu u ovoj situaciji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668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6A55F6-092C-4C62-8DB1-1623787A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169"/>
            <a:ext cx="10515600" cy="5554794"/>
          </a:xfrm>
        </p:spPr>
        <p:txBody>
          <a:bodyPr/>
          <a:lstStyle/>
          <a:p>
            <a:r>
              <a:rPr lang="hr-HR" sz="2400" cap="none" dirty="0"/>
              <a:t>Možda ne bi bilo loše da djeca gledaju svoje učiteljice, bilo online ili video. vjerujem da bi radije pratili nastavu.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Hvala svim učiteljicama na trudu i raspoloživosti i u popodnevnim i večernjim satima (na promptnom odgovaranju u </a:t>
            </a:r>
            <a:r>
              <a:rPr lang="hr-HR" sz="2400" cap="none" dirty="0" err="1"/>
              <a:t>viberu</a:t>
            </a:r>
            <a:r>
              <a:rPr lang="hr-HR" sz="2400" cap="none" dirty="0"/>
              <a:t> kad god se riješeni zadaci pošalju). molba: ako je moguće da rokovi za predaju uradaka u istom danu ne budu predvečer, već do nekog vremena navečer (npr.21.00, 21.30) jer se ponekada dogodi da roditelj tek uvečer stigne poslikati.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Samo rijeci hvale, u ovakvim situacijama vidi se da možemo sve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55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0EA056-DC2D-4ECE-8BB2-2EF45965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291"/>
            <a:ext cx="10515600" cy="5441672"/>
          </a:xfrm>
        </p:spPr>
        <p:txBody>
          <a:bodyPr>
            <a:normAutofit fontScale="77500" lnSpcReduction="20000"/>
          </a:bodyPr>
          <a:lstStyle/>
          <a:p>
            <a:r>
              <a:rPr lang="hr-HR" sz="2400" cap="none" dirty="0"/>
              <a:t>Učiteljima: da uz zadatke navedu bar 1 riješeni primjer od svake vrste zadatka.!!!!kako bi roditelji se brze snašli i mogli pravilno vježbati s djecom, a ne da pola dana pokušavaš nešto a dijete ti uporno tvrdi da to ne ide tako.!!!!a kako?.!!!!i opet si na početku?! !? ;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U svakom slučaju pohvala. svima nam je ovo novo i nepoznato i svi se jako trudimo. nadamo se brzom povratku u školske klupe.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Učiteljice su odlične.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Sviđa mi se ovakav način rada zato jer dijete samostalno radi, istražuje podatke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Učiteljice samo tako, sve će se nadoknaditi, nema panike</a:t>
            </a:r>
          </a:p>
          <a:p>
            <a:pPr marL="0" indent="0">
              <a:buNone/>
            </a:pPr>
            <a:endParaRPr lang="hr-HR" sz="2400" cap="none" dirty="0"/>
          </a:p>
          <a:p>
            <a:r>
              <a:rPr lang="hr-HR" sz="2400" cap="none" dirty="0"/>
              <a:t>Bolje se snalazi u video prezentacijama i samostalno rješava zadatke</a:t>
            </a:r>
          </a:p>
          <a:p>
            <a:endParaRPr lang="hr-HR" cap="none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4487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A19560-2B97-4109-8C50-538E040A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68" y="-134496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b="1" i="1" dirty="0"/>
              <a:t>UM J E S T O     Z A K LJ U Č K A</a:t>
            </a:r>
            <a:br>
              <a:rPr lang="hr-HR" sz="3600" b="1" i="1" dirty="0"/>
            </a:br>
            <a:endParaRPr lang="hr-HR" sz="3600" b="1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4709E7-95D2-46E9-8088-4E0B4C82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68" y="923827"/>
            <a:ext cx="10515600" cy="59341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200" i="1" u="sng" cap="none" dirty="0"/>
              <a:t>Ovdje ću izdvojiti ono što se nameće kao opći zaključak svih vaših odgovora.</a:t>
            </a:r>
          </a:p>
          <a:p>
            <a:pPr marL="0" indent="0">
              <a:buNone/>
            </a:pPr>
            <a:r>
              <a:rPr lang="hr-HR" i="1" cap="none" dirty="0"/>
              <a:t>Omjer statističkih pokazatelja i pisanih odgovora nisu potpuno usklađeni.</a:t>
            </a:r>
          </a:p>
          <a:p>
            <a:r>
              <a:rPr lang="hr-HR" cap="none" dirty="0"/>
              <a:t>primjerice  50% roditelja ( njih 10) odgovara da je obveza puno, dok u pitanjima o nedostacima rada u online nastavi i porukama za učitelje taj podatak se pojavljuje ukupno 6 puta</a:t>
            </a:r>
          </a:p>
          <a:p>
            <a:r>
              <a:rPr lang="hr-HR" cap="none" dirty="0"/>
              <a:t>većina vas pomaže svojoj djeci ili im pomažete koliko smatrate potrebnim</a:t>
            </a:r>
          </a:p>
          <a:p>
            <a:r>
              <a:rPr lang="hr-HR" cap="none" dirty="0"/>
              <a:t>suradnju s učiteljima u 65% slučajeva smatrate odličnom, 25% vas istu ocjenjuje lošom, a 15% zadovoljavajućom </a:t>
            </a:r>
          </a:p>
          <a:p>
            <a:r>
              <a:rPr lang="hr-HR" cap="none" dirty="0"/>
              <a:t>u 4. pitanju u kojem trebate izdvojiti predmete u kojima vam se čini da ima najviše obveza, vi izdvajate i to samo po jednom :</a:t>
            </a:r>
          </a:p>
          <a:p>
            <a:pPr marL="0" indent="0">
              <a:buNone/>
            </a:pPr>
            <a:r>
              <a:rPr lang="hr-HR" cap="none" dirty="0"/>
              <a:t>	- engleski jezik; </a:t>
            </a:r>
          </a:p>
          <a:p>
            <a:pPr marL="0" indent="0">
              <a:buNone/>
            </a:pPr>
            <a:r>
              <a:rPr lang="hr-HR" cap="none" dirty="0"/>
              <a:t>	- HJ (2.r.) i LK; </a:t>
            </a:r>
          </a:p>
          <a:p>
            <a:pPr marL="0" indent="0">
              <a:buNone/>
            </a:pPr>
            <a:r>
              <a:rPr lang="hr-HR" cap="none" dirty="0"/>
              <a:t>	- HJ (4.r.); </a:t>
            </a:r>
          </a:p>
          <a:p>
            <a:pPr marL="0" indent="0">
              <a:buNone/>
            </a:pPr>
            <a:r>
              <a:rPr lang="hr-HR" cap="none" dirty="0"/>
              <a:t>	- 8 vas odgovara da nema previše obaveza,</a:t>
            </a:r>
          </a:p>
          <a:p>
            <a:pPr marL="0" indent="0">
              <a:buNone/>
            </a:pPr>
            <a:r>
              <a:rPr lang="hr-HR" cap="none" dirty="0"/>
              <a:t>	- dvoje odgovara da u svim predmetima ima previše obaveza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354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82A6EC-1C19-4215-BD1C-8C67B19B6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814"/>
            <a:ext cx="10515600" cy="5469953"/>
          </a:xfrm>
        </p:spPr>
        <p:txBody>
          <a:bodyPr/>
          <a:lstStyle/>
          <a:p>
            <a:r>
              <a:rPr lang="hr-HR" dirty="0"/>
              <a:t> prednosti rada u online nastavi: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cap="none" dirty="0"/>
              <a:t>- razvija se samostalnost kod djece</a:t>
            </a:r>
          </a:p>
          <a:p>
            <a:pPr marL="0" indent="0">
              <a:buNone/>
            </a:pPr>
            <a:r>
              <a:rPr lang="hr-HR" cap="none" dirty="0"/>
              <a:t>	- razvija se istraživački duh</a:t>
            </a:r>
          </a:p>
          <a:p>
            <a:pPr marL="0" indent="0">
              <a:buNone/>
            </a:pPr>
            <a:r>
              <a:rPr lang="hr-HR" cap="none" dirty="0"/>
              <a:t>	- djeca se uče radu uz razne digitalne alate (IT tehnologije)</a:t>
            </a:r>
          </a:p>
          <a:p>
            <a:pPr marL="0" indent="0">
              <a:buNone/>
            </a:pPr>
            <a:r>
              <a:rPr lang="hr-HR" cap="none" dirty="0"/>
              <a:t>	-  bira se vrijeme za rad</a:t>
            </a:r>
          </a:p>
          <a:p>
            <a:pPr marL="0" indent="0">
              <a:buNone/>
            </a:pPr>
            <a:r>
              <a:rPr lang="hr-HR" cap="none" dirty="0"/>
              <a:t>	- 7 roditelja odgovara da nema prednosti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692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5525F0-AB23-4C39-B57E-5A63FC9B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95" y="222591"/>
            <a:ext cx="10364451" cy="1596177"/>
          </a:xfrm>
        </p:spPr>
        <p:txBody>
          <a:bodyPr/>
          <a:lstStyle/>
          <a:p>
            <a:pPr algn="l"/>
            <a:r>
              <a:rPr lang="hr-HR" dirty="0"/>
              <a:t>    O UPITNIKU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E2CCBD-973A-4E42-AE64-DF337A0971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6895" y="1631801"/>
            <a:ext cx="10363826" cy="4175110"/>
          </a:xfrm>
        </p:spPr>
        <p:txBody>
          <a:bodyPr>
            <a:normAutofit fontScale="85000" lnSpcReduction="20000"/>
          </a:bodyPr>
          <a:lstStyle/>
          <a:p>
            <a:r>
              <a:rPr lang="hr-HR" sz="2300" cap="none" dirty="0"/>
              <a:t>nastava na daljinu traje nešto više od mjesec dana</a:t>
            </a:r>
          </a:p>
          <a:p>
            <a:r>
              <a:rPr lang="hr-HR" sz="2300" cap="none" dirty="0"/>
              <a:t>da bismo dobili objektivnu sliku o kvaliteti online nastave, te ju pokušati poboljšati, trebalo je ispitati mišljenja svih sudionika procesa, pa tako i mišljenja roditelja</a:t>
            </a:r>
          </a:p>
          <a:p>
            <a:r>
              <a:rPr lang="hr-HR" sz="2300" cap="none" dirty="0"/>
              <a:t>isti upitnik ispunjavali su posebno roditelji učenika od 1. do 4. razreda, te posebno roditelji učenika od 5. do 8. razreda</a:t>
            </a:r>
          </a:p>
          <a:p>
            <a:r>
              <a:rPr lang="hr-HR" sz="2300" cap="none" dirty="0"/>
              <a:t>razlog tome je što različiti učitelji poučavaju učenike razredne i predmetne nastave (osim VJ i EJ), te da se iz tog razloga podijele mišljenja odnosno rezultati, upitnika, a sve u svrhu mogućeg poboljšanja nastave na daljinu u korist svih sudionika</a:t>
            </a:r>
          </a:p>
          <a:p>
            <a:r>
              <a:rPr lang="hr-HR" sz="2300" cap="none" dirty="0"/>
              <a:t>upitnik za razrednu nastavu riješilo je 20 roditelja (od njih ukupno 21), što je savršen odaziv, i na tome vam roditelji zahvaljujem</a:t>
            </a:r>
          </a:p>
          <a:p>
            <a:r>
              <a:rPr lang="hr-HR" sz="2300" cap="none" dirty="0"/>
              <a:t>upitnik se sastojao od 7 pitanja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4368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1AA901-F90D-41FC-9695-FB0672ACE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97" y="480767"/>
            <a:ext cx="10515600" cy="5630208"/>
          </a:xfrm>
        </p:spPr>
        <p:txBody>
          <a:bodyPr>
            <a:normAutofit/>
          </a:bodyPr>
          <a:lstStyle/>
          <a:p>
            <a:r>
              <a:rPr lang="hr-HR" dirty="0"/>
              <a:t>Nedostaci : </a:t>
            </a:r>
          </a:p>
          <a:p>
            <a:pPr marL="0" indent="0">
              <a:buNone/>
            </a:pPr>
            <a:endParaRPr lang="hr-HR" dirty="0"/>
          </a:p>
          <a:p>
            <a:pPr lvl="2">
              <a:buFontTx/>
              <a:buChar char="-"/>
            </a:pPr>
            <a:r>
              <a:rPr lang="hr-HR" sz="2400" cap="none" dirty="0"/>
              <a:t>previše obaveza</a:t>
            </a:r>
          </a:p>
          <a:p>
            <a:pPr lvl="2">
              <a:buFontTx/>
              <a:buChar char="-"/>
            </a:pPr>
            <a:r>
              <a:rPr lang="hr-HR" sz="2400" cap="none" dirty="0"/>
              <a:t>nužna pomoć i veliki angažman roditelja (koji ne mogu zamijeniti učitelje)</a:t>
            </a:r>
          </a:p>
          <a:p>
            <a:pPr lvl="2">
              <a:buFontTx/>
              <a:buChar char="-"/>
            </a:pPr>
            <a:r>
              <a:rPr lang="hr-HR" sz="2400" cap="none" dirty="0"/>
              <a:t>nedostatak redovne nastave i pomoći učitelja</a:t>
            </a:r>
          </a:p>
          <a:p>
            <a:pPr marL="914400" lvl="2" indent="0">
              <a:buNone/>
            </a:pPr>
            <a:endParaRPr lang="hr-HR" sz="2400" cap="none" dirty="0"/>
          </a:p>
          <a:p>
            <a:pPr marL="914400" lvl="2" indent="0">
              <a:buNone/>
            </a:pPr>
            <a:r>
              <a:rPr lang="hr-HR" sz="2400" i="1" cap="none" dirty="0">
                <a:solidFill>
                  <a:schemeClr val="accent6">
                    <a:lumMod val="50000"/>
                  </a:schemeClr>
                </a:solidFill>
              </a:rPr>
              <a:t>Kao što možete prebrojati u slajdovima svi vaši odgovori su navedeni u prezentaciji. Prema tome svi ostali nedostaci, koje navodite, a nisam ovdje prenijela, nemaju direktne veze sa radom učiteljica naše škole OŠ Skrad, već ima veze sa iznenadnim izvanrednim okolnostima uvođenja nastave na daljinu, a odnose se na sve škole i sve učenike, poput primjerice nedostatak prijatelja.</a:t>
            </a:r>
          </a:p>
          <a:p>
            <a:pPr marL="914400" lvl="2" indent="0">
              <a:buNone/>
            </a:pPr>
            <a:endParaRPr lang="hr-HR" sz="2400" dirty="0"/>
          </a:p>
          <a:p>
            <a:pPr lvl="2">
              <a:buFontTx/>
              <a:buChar char="-"/>
            </a:pPr>
            <a:endParaRPr lang="hr-HR" dirty="0"/>
          </a:p>
          <a:p>
            <a:pPr marL="914400" lvl="2" indent="0">
              <a:buNone/>
            </a:pPr>
            <a:endParaRPr lang="hr-HR" dirty="0"/>
          </a:p>
          <a:p>
            <a:pPr lvl="2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783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228769-74D1-4553-9F30-0ECF1EF6E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1852"/>
            <a:ext cx="10515600" cy="5385111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Vaše poruke učiteljicama </a:t>
            </a:r>
            <a:r>
              <a:rPr lang="hr-HR" cap="none" dirty="0"/>
              <a:t>:</a:t>
            </a:r>
          </a:p>
          <a:p>
            <a:pPr marL="0" indent="0">
              <a:buNone/>
            </a:pPr>
            <a:r>
              <a:rPr lang="hr-HR" dirty="0"/>
              <a:t>	 </a:t>
            </a:r>
            <a:r>
              <a:rPr lang="hr-HR" cap="none" dirty="0"/>
              <a:t>- manje obaveza, manje zadataka, manje zahtjevnosti</a:t>
            </a:r>
          </a:p>
          <a:p>
            <a:pPr marL="0" indent="0">
              <a:buNone/>
            </a:pPr>
            <a:r>
              <a:rPr lang="hr-HR" cap="none" dirty="0"/>
              <a:t>	 -  pojednostavljivanje zadataka i obaveza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Ono što bih ja sama izdvojila iz vaših odgovora, svojim kolegicama učiteljicama razredne nastave :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sz="2400" cap="none" dirty="0"/>
              <a:t>- prema interesima, sadržajima, vremenu - primijeniti video nastavu</a:t>
            </a:r>
          </a:p>
          <a:p>
            <a:pPr marL="0" indent="0">
              <a:buNone/>
            </a:pPr>
            <a:r>
              <a:rPr lang="hr-HR" sz="2400" cap="none" dirty="0"/>
              <a:t>	- primjena online kvizova</a:t>
            </a:r>
          </a:p>
          <a:p>
            <a:pPr marL="0" indent="0">
              <a:buNone/>
            </a:pPr>
            <a:r>
              <a:rPr lang="hr-HR" sz="2400" cap="none" dirty="0"/>
              <a:t>	- reduciranje programa /sadržaja - izdvajanje nužnoga</a:t>
            </a:r>
          </a:p>
          <a:p>
            <a:pPr marL="0" indent="0">
              <a:buNone/>
            </a:pPr>
            <a:r>
              <a:rPr lang="hr-HR" sz="2400" cap="none" dirty="0"/>
              <a:t>	- smanjivanje broja zadaća</a:t>
            </a:r>
          </a:p>
          <a:p>
            <a:pPr marL="0" indent="0">
              <a:buNone/>
            </a:pPr>
            <a:r>
              <a:rPr lang="hr-HR" sz="2100" i="1" cap="none" dirty="0"/>
              <a:t> (brojčani prikaz : ako učenik ima dnevno u prosjeku 4 sata i to su 4 predmeta, što znači : prijepis + zadaću, pa se to pomnoži sa 5 radnih dana, ispadne da dijete ima oko 30-ak obveza /zadataka tjedno. I to je u redu kada je redovna nastava i kada radi uz vašu pomoć, ali kada su bez vas… samo sugestija da se promisli o obimu)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57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E54FF6-E3E3-4353-9C41-6DC9D449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3466" y="-81225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/>
              <a:t>MOJE PORUKE RODITELJIMA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1BF63F-B288-497E-89B5-9ECEB92D9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338"/>
            <a:ext cx="10515600" cy="4932625"/>
          </a:xfrm>
        </p:spPr>
        <p:txBody>
          <a:bodyPr>
            <a:normAutofit fontScale="85000" lnSpcReduction="10000"/>
          </a:bodyPr>
          <a:lstStyle/>
          <a:p>
            <a:r>
              <a:rPr lang="hr-HR" sz="2100" cap="none" dirty="0"/>
              <a:t>vrlo lijepo od vas što u velikom broju hvalite rad učitelja i dajete im podršku</a:t>
            </a:r>
          </a:p>
          <a:p>
            <a:r>
              <a:rPr lang="hr-HR" sz="2100" cap="none" dirty="0"/>
              <a:t>ovu prezentaciju će vidjeti i učiteljice, te se nadam da će uzeti u obzir vaše mišljenje i poboljšati neke aspekte nastave na daljinu </a:t>
            </a:r>
          </a:p>
          <a:p>
            <a:r>
              <a:rPr lang="hr-HR" sz="2100" cap="none" dirty="0"/>
              <a:t>roditelji, vidljivo je da pratite rad nastave i pomažete svojoj djeci</a:t>
            </a:r>
          </a:p>
          <a:p>
            <a:r>
              <a:rPr lang="hr-HR" sz="2100" cap="none" dirty="0"/>
              <a:t>vaša uloga mora biti uloga pomagača, to znači pomoći djetetu da razumije, pojasniti mu koliko možete i znate</a:t>
            </a:r>
          </a:p>
          <a:p>
            <a:r>
              <a:rPr lang="hr-HR" sz="2100" cap="none" dirty="0"/>
              <a:t>vaša uloga </a:t>
            </a:r>
            <a:r>
              <a:rPr lang="hr-HR" sz="2100" cap="none" dirty="0">
                <a:solidFill>
                  <a:srgbClr val="FF0000"/>
                </a:solidFill>
              </a:rPr>
              <a:t>NIJE RADITI UMJESTO DJETETA </a:t>
            </a:r>
            <a:r>
              <a:rPr lang="hr-HR" sz="2100" cap="none" dirty="0"/>
              <a:t>nego ga usmjeravati i poticati na rad i samostalno rješavanje</a:t>
            </a:r>
          </a:p>
          <a:p>
            <a:r>
              <a:rPr lang="hr-HR" sz="2100" cap="none" dirty="0"/>
              <a:t>50% vas je odgovorilo da puno pomažete svojoj djeci – važno je pomoći, nadzirati, ali naglašavam još jednom - NE raditi njihov „posao”</a:t>
            </a:r>
          </a:p>
          <a:p>
            <a:r>
              <a:rPr lang="hr-HR" sz="2100" cap="none" dirty="0"/>
              <a:t>40% vas je odgovorilo da pomažete „koliko je potrebno”- nadam se da je to onaj dio roditelja koji potiče, podsjeća, i usmjerava, a ujedno ima dijete koje je samostalno</a:t>
            </a:r>
          </a:p>
          <a:p>
            <a:r>
              <a:rPr lang="hr-HR" sz="2100" cap="none" dirty="0"/>
              <a:t>samo 10% vas, a to bi bilo dvoje roditelja je odgovorilo da radi malo sa svojom djecom. Ako je raditi „malo” dovoljno za vaše dijete jer ono razumije što treba, onda je i to u redu. Nije dobro ako je za tu djecu „malo” zapravo nedovoljno.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6466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578673-5FC4-45F9-9DFD-86320F61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6048" y="0"/>
            <a:ext cx="10364451" cy="1596177"/>
          </a:xfrm>
        </p:spPr>
        <p:txBody>
          <a:bodyPr/>
          <a:lstStyle/>
          <a:p>
            <a:r>
              <a:rPr lang="hr-HR" dirty="0"/>
              <a:t>JOŠ NEŠTO….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5EC10C-F63D-44AF-B7E0-1A089D15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753"/>
            <a:ext cx="10515600" cy="5081047"/>
          </a:xfrm>
        </p:spPr>
        <p:txBody>
          <a:bodyPr>
            <a:normAutofit fontScale="77500" lnSpcReduction="20000"/>
          </a:bodyPr>
          <a:lstStyle/>
          <a:p>
            <a:r>
              <a:rPr lang="hr-HR" sz="2400" cap="none" dirty="0"/>
              <a:t>nastava na daljinu će </a:t>
            </a:r>
            <a:r>
              <a:rPr lang="hr-HR" sz="2400" cap="none" dirty="0" err="1"/>
              <a:t>najvjerovatnije</a:t>
            </a:r>
            <a:r>
              <a:rPr lang="hr-HR" sz="2400" cap="none" dirty="0"/>
              <a:t> trajati do kraja ove nastavne godine</a:t>
            </a:r>
          </a:p>
          <a:p>
            <a:r>
              <a:rPr lang="hr-HR" sz="2400" cap="none" dirty="0"/>
              <a:t>djecu će trebati  vrednovati i ocijeniti</a:t>
            </a:r>
          </a:p>
          <a:p>
            <a:r>
              <a:rPr lang="hr-HR" sz="2400" cap="none" dirty="0"/>
              <a:t>vrednovanje će se vršiti u razrednoj nastavi ponajviše putem truda, zalaganja i aktivnosti vaše djece- može se pratiti u e-imeniku pod „bilješke”</a:t>
            </a:r>
          </a:p>
          <a:p>
            <a:r>
              <a:rPr lang="hr-HR" sz="2400" cap="none" dirty="0"/>
              <a:t>najrealnije bi bilo da se zadrži uspjeh koje je učenik imao do 20 ožujka, do početka nastave na daljinu (ili online nastave)</a:t>
            </a:r>
          </a:p>
          <a:p>
            <a:r>
              <a:rPr lang="hr-HR" sz="2400" cap="none" dirty="0"/>
              <a:t>vidljivo je u nekim radovima da dijete koje je prije škole na daljinu, imalo uglavnom ocjene 2 ili 3, sada šalje radove koji su za odličan- nerealno i nepotrebno, jer se može zaključiti da je to rad roditelja</a:t>
            </a:r>
          </a:p>
          <a:p>
            <a:r>
              <a:rPr lang="hr-HR" sz="2400" cap="none" dirty="0"/>
              <a:t>roditelji preporuka je </a:t>
            </a:r>
            <a:r>
              <a:rPr lang="hr-HR" sz="2400" cap="none"/>
              <a:t>da dijete zadrži </a:t>
            </a:r>
            <a:r>
              <a:rPr lang="hr-HR" sz="2400" cap="none" dirty="0"/>
              <a:t>istu razinu uspjeha </a:t>
            </a:r>
          </a:p>
          <a:p>
            <a:r>
              <a:rPr lang="hr-HR" sz="2400" cap="none" dirty="0"/>
              <a:t>Vaša uloga u ovim okolnostima je velika, ali tome nitko nije kriv</a:t>
            </a:r>
          </a:p>
          <a:p>
            <a:r>
              <a:rPr lang="hr-HR" sz="2400" cap="none" dirty="0"/>
              <a:t>Zahvaljujemo na vašem trudu i volji</a:t>
            </a:r>
          </a:p>
          <a:p>
            <a:pPr marL="0" indent="0" algn="ctr">
              <a:buNone/>
            </a:pPr>
            <a:r>
              <a:rPr lang="hr-HR" sz="4100" b="1" cap="none" dirty="0">
                <a:solidFill>
                  <a:srgbClr val="002060"/>
                </a:solidFill>
                <a:latin typeface="Chiller" panose="04020404031007020602" pitchFamily="82" charset="0"/>
              </a:rPr>
              <a:t>Sretno dalje … do kraja</a:t>
            </a:r>
          </a:p>
          <a:p>
            <a:pPr marL="0" indent="0">
              <a:buNone/>
            </a:pPr>
            <a:endParaRPr lang="hr-HR" sz="2400" cap="none" dirty="0"/>
          </a:p>
          <a:p>
            <a:endParaRPr lang="hr-HR" sz="2400" cap="none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726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41CDC3-CE1F-48F5-ACBD-69187835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324" y="492301"/>
            <a:ext cx="11029616" cy="1013800"/>
          </a:xfrm>
        </p:spPr>
        <p:txBody>
          <a:bodyPr>
            <a:normAutofit/>
          </a:bodyPr>
          <a:lstStyle/>
          <a:p>
            <a:pPr algn="l"/>
            <a:r>
              <a:rPr lang="hr-HR" sz="3200" dirty="0"/>
              <a:t>ODGOVORI RODITELJA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57CF50-E1B6-4189-B0C2-52672164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55" y="1746862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cap="none" dirty="0"/>
              <a:t>U prva 4 pitanja, pokazatelji su statistički- brojčani, prikazani u postocima.</a:t>
            </a:r>
          </a:p>
          <a:p>
            <a:pPr marL="0" indent="0">
              <a:buNone/>
            </a:pPr>
            <a:r>
              <a:rPr lang="hr-HR" sz="2400" cap="none" dirty="0"/>
              <a:t>Preostala 3 pitanja su vaši slobodni odgovori, dani na temelju vašeg mišljenja i iskustva.</a:t>
            </a:r>
          </a:p>
          <a:p>
            <a:pPr marL="0" indent="0">
              <a:buNone/>
            </a:pPr>
            <a:r>
              <a:rPr lang="hr-HR" sz="2400" cap="none" dirty="0"/>
              <a:t>Svi vaši odgovori su u prezentaciji. Oni koji su isti ili slični sam objedinila.</a:t>
            </a:r>
          </a:p>
          <a:p>
            <a:pPr marL="0" indent="0">
              <a:buNone/>
            </a:pPr>
            <a:r>
              <a:rPr lang="hr-HR" sz="2400" cap="none" dirty="0"/>
              <a:t>Neke odgovore roditelja nisam prenijela u potpunosti, radi njihove zaštite, jer mislim </a:t>
            </a:r>
          </a:p>
          <a:p>
            <a:pPr marL="0" indent="0">
              <a:buNone/>
            </a:pPr>
            <a:r>
              <a:rPr lang="hr-HR" sz="2400" cap="none" dirty="0"/>
              <a:t>da bi se na osnovu potpunih odgovora, moglo prepoznati tko je odgovorio.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9699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1. Vaše dijete u online nastavi ima:. Number of responses: 20 responses.">
            <a:extLst>
              <a:ext uri="{FF2B5EF4-FFF2-40B4-BE49-F238E27FC236}">
                <a16:creationId xmlns:a16="http://schemas.microsoft.com/office/drawing/2014/main" id="{76FE26AD-D16C-4B06-8286-BE387D5C06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2" y="573629"/>
            <a:ext cx="11911895" cy="50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4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2. Svom djetetu pomažem :. Number of responses: 20 responses.">
            <a:extLst>
              <a:ext uri="{FF2B5EF4-FFF2-40B4-BE49-F238E27FC236}">
                <a16:creationId xmlns:a16="http://schemas.microsoft.com/office/drawing/2014/main" id="{4620AAB3-2D98-431D-AFE8-16C980191B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6" y="813948"/>
            <a:ext cx="10850347" cy="45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5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B419AB-5A84-4D8E-A67A-FEB934FB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20" y="-9241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hr-HR" sz="2400" dirty="0"/>
              <a:t>3.</a:t>
            </a:r>
            <a:r>
              <a:rPr lang="hr-HR" sz="3200" dirty="0"/>
              <a:t> </a:t>
            </a:r>
          </a:p>
        </p:txBody>
      </p:sp>
      <p:pic>
        <p:nvPicPr>
          <p:cNvPr id="4" name="Picture 2" descr="Forms response chart. Question title: Ukoliko smatrate da u nekom predmetu ima previše obveza i zadataka , molim navedite predmet i razred. Number of responses: 20 responses.">
            <a:extLst>
              <a:ext uri="{FF2B5EF4-FFF2-40B4-BE49-F238E27FC236}">
                <a16:creationId xmlns:a16="http://schemas.microsoft.com/office/drawing/2014/main" id="{08BE039C-D0CD-4870-9A3E-27D9608A23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4" y="188722"/>
            <a:ext cx="11089482" cy="55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4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DF467B-FE25-4EC5-9031-4EE4968F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54223" y="240318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dirty="0"/>
              <a:t>4.</a:t>
            </a:r>
          </a:p>
        </p:txBody>
      </p:sp>
      <p:pic>
        <p:nvPicPr>
          <p:cNvPr id="4" name="Picture 2" descr="Forms response chart. Question title: Po Vašem mišljenju suradnja s učiteljicama je :. Number of responses: 20 responses.">
            <a:extLst>
              <a:ext uri="{FF2B5EF4-FFF2-40B4-BE49-F238E27FC236}">
                <a16:creationId xmlns:a16="http://schemas.microsoft.com/office/drawing/2014/main" id="{79231E7C-19B5-4CD6-925B-59E9C91E84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7" y="694961"/>
            <a:ext cx="11445354" cy="48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7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F95C2A-FD68-4A86-AB0F-5CA5A30F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227767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hr-HR" sz="3200" dirty="0"/>
              <a:t>5.  PREDNOSTI ONLINE NASTAVE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5D5277-41F1-4DF5-94E2-BA93CD211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093509"/>
            <a:ext cx="10364452" cy="5194169"/>
          </a:xfrm>
        </p:spPr>
        <p:txBody>
          <a:bodyPr>
            <a:normAutofit fontScale="85000" lnSpcReduction="20000"/>
          </a:bodyPr>
          <a:lstStyle/>
          <a:p>
            <a:r>
              <a:rPr lang="hr-HR" cap="none" dirty="0"/>
              <a:t>7 roditelja odgovara - </a:t>
            </a:r>
            <a:r>
              <a:rPr lang="hr-HR" i="1" cap="none" dirty="0"/>
              <a:t>nema  prednosti</a:t>
            </a:r>
          </a:p>
          <a:p>
            <a:r>
              <a:rPr lang="hr-HR" i="1" cap="none" dirty="0"/>
              <a:t>Ostali odgovori :</a:t>
            </a:r>
          </a:p>
          <a:p>
            <a:pPr marL="0" indent="0">
              <a:buNone/>
            </a:pPr>
            <a:r>
              <a:rPr lang="hr-HR" i="1" cap="none" dirty="0"/>
              <a:t>	- dijete zadatke /zadaće može </a:t>
            </a:r>
            <a:r>
              <a:rPr lang="hr-HR" i="1" cap="none" dirty="0" err="1"/>
              <a:t>rjesavati</a:t>
            </a:r>
            <a:r>
              <a:rPr lang="hr-HR" i="1" cap="none" dirty="0"/>
              <a:t> kada želi</a:t>
            </a:r>
          </a:p>
          <a:p>
            <a:pPr marL="0" indent="0">
              <a:buNone/>
            </a:pPr>
            <a:r>
              <a:rPr lang="hr-HR" i="1" cap="none" dirty="0"/>
              <a:t>	- djeca uče uz pomoć različitih online alata (kvizova i slično) sto u školi ne stignu</a:t>
            </a:r>
          </a:p>
          <a:p>
            <a:pPr marL="0" indent="0">
              <a:buNone/>
            </a:pPr>
            <a:r>
              <a:rPr lang="hr-HR" i="1" cap="none" dirty="0"/>
              <a:t>	- imaju dobar program</a:t>
            </a:r>
          </a:p>
          <a:p>
            <a:pPr marL="0" indent="0">
              <a:buNone/>
            </a:pPr>
            <a:r>
              <a:rPr lang="hr-HR" i="1" cap="none" dirty="0"/>
              <a:t>	- djeca su samostalnija.</a:t>
            </a:r>
          </a:p>
          <a:p>
            <a:pPr marL="0" indent="0">
              <a:buNone/>
            </a:pPr>
            <a:r>
              <a:rPr lang="hr-HR" i="1" cap="none" dirty="0"/>
              <a:t>	- …”mogućnost snimanja nastave održane u realnom vremenu i kasnijeg dijeljenja linka na snimak (što ni u klasičnoj nastavi nemaju priliku imati), a za ne-interaktivnu nastavu: mogućnost dijeljenja snimljenih sadržaja (</a:t>
            </a:r>
            <a:r>
              <a:rPr lang="hr-HR" i="1" cap="none" dirty="0" err="1"/>
              <a:t>npr.power</a:t>
            </a:r>
            <a:r>
              <a:rPr lang="hr-HR" i="1" cap="none" dirty="0"/>
              <a:t> </a:t>
            </a:r>
            <a:r>
              <a:rPr lang="hr-HR" i="1" cap="none" dirty="0" err="1"/>
              <a:t>point</a:t>
            </a:r>
            <a:r>
              <a:rPr lang="hr-HR" i="1" cap="none" dirty="0"/>
              <a:t> prezentacije a audio zapisom) i mogućnost kasnijih i naknadnih pregledavanja istih bez potrebe konstantnog roditeljskog nadzora i usmjeravanja...”</a:t>
            </a:r>
          </a:p>
          <a:p>
            <a:pPr marL="0" indent="0">
              <a:buNone/>
            </a:pPr>
            <a:r>
              <a:rPr lang="hr-HR" i="1" cap="none" dirty="0"/>
              <a:t>	- lakše rješavanje ispita</a:t>
            </a:r>
          </a:p>
          <a:p>
            <a:pPr marL="0" indent="0">
              <a:buNone/>
            </a:pPr>
            <a:r>
              <a:rPr lang="hr-HR" i="1" cap="none" dirty="0"/>
              <a:t>	- jedina je prednost što više puta mogu pogledati "predavanja" na televiziji odnosno internetu.</a:t>
            </a:r>
          </a:p>
          <a:p>
            <a:pPr marL="0" indent="0">
              <a:buNone/>
            </a:pPr>
            <a:r>
              <a:rPr lang="hr-HR" i="1" cap="none" dirty="0"/>
              <a:t>	- dijete samo planira vrijeme za izvođenje nastave</a:t>
            </a:r>
          </a:p>
          <a:p>
            <a:pPr marL="0" indent="0">
              <a:buNone/>
            </a:pPr>
            <a:r>
              <a:rPr lang="hr-HR" i="1" cap="none" dirty="0"/>
              <a:t>	- dijete samo istražuje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361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05E6E-6265-441A-B031-4E2D4572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22" y="35569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r-HR" sz="3200" dirty="0"/>
              <a:t>6. NEDOSTATCI ONLINE NASTAVE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02C928-B9CD-448F-B4C5-2F6CCD5FE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68" y="1197203"/>
            <a:ext cx="10515600" cy="518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Vaše odgovore podijelila sam u 3 grupe 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>
                <a:solidFill>
                  <a:srgbClr val="FF0000"/>
                </a:solidFill>
              </a:rPr>
              <a:t>1. odgovori koji se odnose na online nastavu, koju osmišljavaju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               učiteljice naše škole i na koju možemo utjecati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	2. odgovori koji su van nadležnosti (naše) škole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               </a:t>
            </a:r>
            <a:r>
              <a:rPr lang="hr-HR" cap="none" dirty="0">
                <a:solidFill>
                  <a:srgbClr val="FF0000"/>
                </a:solidFill>
              </a:rPr>
              <a:t>(i na što ne možemo utjecati)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	3. ostali odgovori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	</a:t>
            </a:r>
            <a:r>
              <a:rPr lang="hr-HR" cap="none" dirty="0">
                <a:solidFill>
                  <a:srgbClr val="FF0000"/>
                </a:solidFill>
              </a:rPr>
              <a:t>(koje možemo protumačiti kao općenite, koji se odnose na svu djecu i sve škole)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4145765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2116</Words>
  <Application>Microsoft Office PowerPoint</Application>
  <PresentationFormat>Widescreen</PresentationFormat>
  <Paragraphs>172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Kapljica</vt:lpstr>
      <vt:lpstr>ANALIZA UPITNIKA O ONLINE NASTAVI – RODITELJI UČENIKA RAZREDNE NASTAVE</vt:lpstr>
      <vt:lpstr>    O UPITNIKU</vt:lpstr>
      <vt:lpstr>ODGOVORI RODITELJA</vt:lpstr>
      <vt:lpstr>PowerPoint Presentation</vt:lpstr>
      <vt:lpstr>PowerPoint Presentation</vt:lpstr>
      <vt:lpstr>3. </vt:lpstr>
      <vt:lpstr>4.</vt:lpstr>
      <vt:lpstr>5.  PREDNOSTI ONLINE NASTAVE </vt:lpstr>
      <vt:lpstr>6. NEDOSTATCI ONLINE NASTAVE </vt:lpstr>
      <vt:lpstr>1. ODGOVORI KOJI SE ODNOSE NA ONLINE NASTAVU KOJU OSMIŠLJAVAJU UČITELJICE NAŠE ŠKOLE I NA KOJU MOŽEMO UTJECATI </vt:lpstr>
      <vt:lpstr>2. ODGOVORI KOJI SU VAN NADLEŽNOSTI (NAŠE) ŠKOLE                 (i na što ne možemo utjecati) </vt:lpstr>
      <vt:lpstr>3. OSTALI ODGOVORI (koje možemo protumačiti kao općenite,     koji se odnose na svu djecu i sve škole) </vt:lpstr>
      <vt:lpstr>PowerPoint Presentation</vt:lpstr>
      <vt:lpstr>7. ŽELITE LI NEŠTO PORUČITI UČITELJICAMA  ( u vidu savjeta, pohvale, kritike, izdvajanja određenog načina rada,...)</vt:lpstr>
      <vt:lpstr>PowerPoint Presentation</vt:lpstr>
      <vt:lpstr>PowerPoint Presentation</vt:lpstr>
      <vt:lpstr>PowerPoint Presentation</vt:lpstr>
      <vt:lpstr>UM J E S T O     Z A K LJ U Č K A </vt:lpstr>
      <vt:lpstr>PowerPoint Presentation</vt:lpstr>
      <vt:lpstr>PowerPoint Presentation</vt:lpstr>
      <vt:lpstr>PowerPoint Presentation</vt:lpstr>
      <vt:lpstr>MOJE PORUKE RODITELJIMA</vt:lpstr>
      <vt:lpstr>JOŠ NEŠTO….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UPITNIKA O ONLINE NASTAVI – RODITELJI UČENIKA RAZREDNE NASTAVE</dc:title>
  <dc:creator>Ingrid Šimičić</dc:creator>
  <cp:lastModifiedBy>Ingrid Šimičić</cp:lastModifiedBy>
  <cp:revision>14</cp:revision>
  <dcterms:created xsi:type="dcterms:W3CDTF">2020-04-21T14:30:13Z</dcterms:created>
  <dcterms:modified xsi:type="dcterms:W3CDTF">2021-04-23T06:59:57Z</dcterms:modified>
</cp:coreProperties>
</file>