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686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57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766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10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488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32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2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133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40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30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41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C06616-F82A-4CBA-AC0E-3D240EE4E7CD}" type="datetimeFigureOut">
              <a:rPr lang="hr-HR" smtClean="0"/>
              <a:t>8.4.2020.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AB6FD65-3106-40AE-91BD-B6E244E254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40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667155-D6C8-4E4E-9D4C-57D6E1B9D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7749" y="1265562"/>
            <a:ext cx="8991600" cy="1645920"/>
          </a:xfrm>
        </p:spPr>
        <p:txBody>
          <a:bodyPr>
            <a:normAutofit/>
          </a:bodyPr>
          <a:lstStyle/>
          <a:p>
            <a:r>
              <a:rPr lang="hr-HR" sz="4400" dirty="0">
                <a:latin typeface="Abadi" panose="020B0604020202020204" pitchFamily="34" charset="0"/>
              </a:rPr>
              <a:t>Što učenici misle o online nastavi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C27EDD-6846-4E78-8EC2-D51F69F90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9206" y="3522985"/>
            <a:ext cx="6801612" cy="1239894"/>
          </a:xfrm>
        </p:spPr>
        <p:txBody>
          <a:bodyPr>
            <a:normAutofit fontScale="85000" lnSpcReduction="10000"/>
          </a:bodyPr>
          <a:lstStyle/>
          <a:p>
            <a:r>
              <a:rPr lang="hr-HR" sz="3200" dirty="0" err="1">
                <a:solidFill>
                  <a:schemeClr val="bg1">
                    <a:lumMod val="65000"/>
                    <a:lumOff val="35000"/>
                  </a:schemeClr>
                </a:solidFill>
              </a:rPr>
              <a:t>ppt</a:t>
            </a:r>
            <a:r>
              <a:rPr lang="hr-HR" sz="3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pripremila : Ingrid Šimičić, pedagoginja škole</a:t>
            </a:r>
          </a:p>
          <a:p>
            <a:r>
              <a:rPr lang="hr-HR" sz="32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ožujak 2020.</a:t>
            </a:r>
          </a:p>
        </p:txBody>
      </p:sp>
    </p:spTree>
    <p:extLst>
      <p:ext uri="{BB962C8B-B14F-4D97-AF65-F5344CB8AC3E}">
        <p14:creationId xmlns:p14="http://schemas.microsoft.com/office/powerpoint/2010/main" val="109685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0CE5FB-A0B5-4D99-8B13-116DC5578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90"/>
            <a:ext cx="10515600" cy="5969573"/>
          </a:xfrm>
        </p:spPr>
        <p:txBody>
          <a:bodyPr>
            <a:normAutofit fontScale="70000" lnSpcReduction="20000"/>
          </a:bodyPr>
          <a:lstStyle/>
          <a:p>
            <a:r>
              <a:rPr lang="hr-HR" sz="2300" dirty="0"/>
              <a:t>Power </a:t>
            </a:r>
            <a:r>
              <a:rPr lang="hr-HR" sz="2300" dirty="0" err="1"/>
              <a:t>Point</a:t>
            </a:r>
            <a:r>
              <a:rPr lang="hr-HR" sz="2300" dirty="0"/>
              <a:t> prezentacije i dokumente na </a:t>
            </a:r>
            <a:r>
              <a:rPr lang="hr-HR" sz="2300" dirty="0" err="1"/>
              <a:t>teamsu</a:t>
            </a:r>
            <a:endParaRPr lang="hr-HR" sz="2300" dirty="0"/>
          </a:p>
          <a:p>
            <a:r>
              <a:rPr lang="hr-HR" sz="2300" dirty="0"/>
              <a:t>Učitelji nam kažu što da prepišemo ili riješimo i to je to</a:t>
            </a:r>
          </a:p>
          <a:p>
            <a:r>
              <a:rPr lang="hr-HR" sz="2300" dirty="0"/>
              <a:t>Za prepisati i riješiti neke zadatke iz </a:t>
            </a:r>
            <a:r>
              <a:rPr lang="hr-HR" sz="2300" dirty="0" err="1"/>
              <a:t>rb</a:t>
            </a:r>
            <a:r>
              <a:rPr lang="hr-HR" sz="2300" dirty="0"/>
              <a:t> ili neki link sa zadacima</a:t>
            </a:r>
          </a:p>
          <a:p>
            <a:r>
              <a:rPr lang="hr-HR" sz="2300" dirty="0"/>
              <a:t>Najčešće nam pošalju nešto za prepisati i zadatke koje trebamo riješiti.</a:t>
            </a:r>
          </a:p>
          <a:p>
            <a:r>
              <a:rPr lang="hr-HR" sz="2300" dirty="0"/>
              <a:t>Pa prezentacije</a:t>
            </a:r>
          </a:p>
          <a:p>
            <a:r>
              <a:rPr lang="hr-HR" sz="2300" dirty="0"/>
              <a:t>pošalju zadatke koje moramo napravit</a:t>
            </a:r>
          </a:p>
          <a:p>
            <a:r>
              <a:rPr lang="hr-HR" sz="2300" dirty="0"/>
              <a:t>Pročitati udžbenik i odgovoriti na pitanja.</a:t>
            </a:r>
          </a:p>
          <a:p>
            <a:r>
              <a:rPr lang="hr-HR" sz="2300" dirty="0"/>
              <a:t>prepisivanje u bilježnicu</a:t>
            </a:r>
          </a:p>
          <a:p>
            <a:r>
              <a:rPr lang="hr-HR" sz="2300" dirty="0"/>
              <a:t>ovisi</a:t>
            </a:r>
          </a:p>
          <a:p>
            <a:r>
              <a:rPr lang="hr-HR" sz="2300" dirty="0"/>
              <a:t>Od zadanih lekcija koje moramo sami obraditi do zadataka koje moramo odmah riješiti i pitati ako nam nešto nije jasno, dok smo on line sa učiteljem.</a:t>
            </a:r>
          </a:p>
          <a:p>
            <a:r>
              <a:rPr lang="hr-HR" sz="2300" dirty="0"/>
              <a:t>Podatke u Wordu.</a:t>
            </a:r>
          </a:p>
          <a:p>
            <a:r>
              <a:rPr lang="hr-HR" sz="2300" dirty="0"/>
              <a:t>Pa najviše koriste način rada da nam pošalju zadaću; pošalju nam video o gradivu da pogledamo i kvizove nam daju</a:t>
            </a:r>
          </a:p>
          <a:p>
            <a:r>
              <a:rPr lang="hr-HR" sz="2300" dirty="0"/>
              <a:t>Pošalju i mi prepišem u bilježnicu</a:t>
            </a:r>
          </a:p>
          <a:p>
            <a:r>
              <a:rPr lang="hr-HR" sz="2300" dirty="0" err="1"/>
              <a:t>Teams</a:t>
            </a:r>
            <a:r>
              <a:rPr lang="hr-HR" sz="2300" dirty="0"/>
              <a:t> i Viber</a:t>
            </a:r>
          </a:p>
          <a:p>
            <a:r>
              <a:rPr lang="hr-HR" sz="2300" dirty="0"/>
              <a:t>Najviše koriste </a:t>
            </a:r>
            <a:r>
              <a:rPr lang="hr-HR" sz="2300" dirty="0" err="1"/>
              <a:t>teams</a:t>
            </a:r>
            <a:endParaRPr lang="hr-HR" sz="2300" dirty="0"/>
          </a:p>
          <a:p>
            <a:r>
              <a:rPr lang="hr-HR" sz="2300" dirty="0"/>
              <a:t>Dokumente i kvizove.</a:t>
            </a:r>
          </a:p>
          <a:p>
            <a:r>
              <a:rPr lang="hr-HR" sz="2300" dirty="0"/>
              <a:t>daju nam zadatke pa nešto za prepisat</a:t>
            </a:r>
          </a:p>
          <a:p>
            <a:r>
              <a:rPr lang="hr-HR" sz="2300" dirty="0"/>
              <a:t>Prezentacije i dokumente napravljene u Wordu.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083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B247A0-972E-4411-8098-F21D1E539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991"/>
            <a:ext cx="10515600" cy="992335"/>
          </a:xfrm>
        </p:spPr>
        <p:txBody>
          <a:bodyPr>
            <a:noAutofit/>
          </a:bodyPr>
          <a:lstStyle/>
          <a:p>
            <a:br>
              <a:rPr lang="hr-HR" sz="2800" b="1" dirty="0"/>
            </a:br>
            <a:r>
              <a:rPr lang="hr-HR" sz="2400" dirty="0"/>
              <a:t>8. Koje su za tebe prednosti on-line nastave?</a:t>
            </a:r>
            <a:br>
              <a:rPr lang="hr-HR" sz="2400" dirty="0"/>
            </a:br>
            <a:endParaRPr lang="hr-HR" sz="36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8F2469-CB18-4820-956B-9AE4DCAE3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209" y="1373793"/>
            <a:ext cx="10515600" cy="5484207"/>
          </a:xfrm>
        </p:spPr>
        <p:txBody>
          <a:bodyPr>
            <a:normAutofit fontScale="85000" lnSpcReduction="20000"/>
          </a:bodyPr>
          <a:lstStyle/>
          <a:p>
            <a:endParaRPr lang="hr-HR" dirty="0"/>
          </a:p>
          <a:p>
            <a:pPr marL="0" lvl="0" indent="0">
              <a:buNone/>
            </a:pPr>
            <a:r>
              <a:rPr lang="hr-HR" sz="1900" b="1" dirty="0"/>
              <a:t>1. Udobnost svoga doma </a:t>
            </a:r>
          </a:p>
          <a:p>
            <a:pPr marL="0" lvl="0" indent="0">
              <a:buNone/>
            </a:pPr>
            <a:r>
              <a:rPr lang="hr-HR" sz="1900" dirty="0"/>
              <a:t>	- Što ostajemo kući </a:t>
            </a:r>
          </a:p>
          <a:p>
            <a:pPr marL="0" lvl="0" indent="0">
              <a:buNone/>
            </a:pPr>
            <a:r>
              <a:rPr lang="hr-HR" sz="1900" dirty="0"/>
              <a:t>	- Ne moram pješačiti do škole; </a:t>
            </a:r>
          </a:p>
          <a:p>
            <a:pPr marL="0" lvl="0" indent="0">
              <a:buNone/>
            </a:pPr>
            <a:r>
              <a:rPr lang="hr-HR" sz="1900" dirty="0"/>
              <a:t>	- Komfor u vlastitom domu;</a:t>
            </a:r>
          </a:p>
          <a:p>
            <a:pPr marL="457200" lvl="1" indent="0">
              <a:buNone/>
            </a:pPr>
            <a:r>
              <a:rPr lang="hr-HR" sz="1900" dirty="0"/>
              <a:t>         - Duže spavanje; </a:t>
            </a:r>
          </a:p>
          <a:p>
            <a:pPr marL="0" lvl="0" indent="0">
              <a:buNone/>
            </a:pPr>
            <a:r>
              <a:rPr lang="hr-HR" sz="1900" dirty="0"/>
              <a:t>	- Mogu dulje </a:t>
            </a:r>
            <a:r>
              <a:rPr lang="hr-HR" sz="1900" dirty="0" err="1"/>
              <a:t>spavati,jer</a:t>
            </a:r>
            <a:r>
              <a:rPr lang="hr-HR" sz="1900" dirty="0"/>
              <a:t> se ne moram spremati za školu</a:t>
            </a:r>
          </a:p>
          <a:p>
            <a:pPr marL="0" lvl="0" indent="0">
              <a:buNone/>
            </a:pPr>
            <a:endParaRPr lang="hr-HR" sz="1900" dirty="0"/>
          </a:p>
          <a:p>
            <a:pPr marL="0" lvl="0" indent="0">
              <a:buNone/>
            </a:pPr>
            <a:r>
              <a:rPr lang="hr-HR" sz="1900" b="1" dirty="0"/>
              <a:t>2. Vrijeme rješavanja :</a:t>
            </a:r>
          </a:p>
          <a:p>
            <a:pPr marL="0" lvl="0" indent="0">
              <a:buNone/>
            </a:pPr>
            <a:r>
              <a:rPr lang="hr-HR" sz="1900" dirty="0"/>
              <a:t>	- Imamo više vremena za riješiti neki zadatak.</a:t>
            </a:r>
          </a:p>
          <a:p>
            <a:pPr marL="0" lvl="0" indent="0">
              <a:buNone/>
            </a:pPr>
            <a:r>
              <a:rPr lang="hr-HR" sz="1900" dirty="0"/>
              <a:t>	- Više razumijem</a:t>
            </a:r>
          </a:p>
          <a:p>
            <a:pPr marL="0" lvl="0" indent="0">
              <a:buNone/>
            </a:pPr>
            <a:r>
              <a:rPr lang="hr-HR" sz="1900" dirty="0"/>
              <a:t>	- što si mogu cijelo vrijeme pomagat sa udžbenicima i internetom </a:t>
            </a:r>
          </a:p>
          <a:p>
            <a:pPr marL="0" lvl="0" indent="0">
              <a:buNone/>
            </a:pPr>
            <a:r>
              <a:rPr lang="hr-HR" sz="1900" dirty="0"/>
              <a:t>	- Vise vremena za zadatke, možemo se bolje pripremiti</a:t>
            </a:r>
          </a:p>
          <a:p>
            <a:pPr marL="0" lvl="0" indent="0">
              <a:buNone/>
            </a:pPr>
            <a:r>
              <a:rPr lang="hr-HR" sz="1900" b="1" dirty="0"/>
              <a:t>3. Ostalo</a:t>
            </a:r>
          </a:p>
          <a:p>
            <a:pPr marL="0" lvl="0" indent="0">
              <a:buNone/>
            </a:pPr>
            <a:r>
              <a:rPr lang="hr-HR" sz="1900" dirty="0"/>
              <a:t>	- učenici dobivaju bolje ocjene</a:t>
            </a:r>
          </a:p>
          <a:p>
            <a:pPr marL="0" lvl="0" indent="0">
              <a:buNone/>
            </a:pPr>
            <a:r>
              <a:rPr lang="hr-HR" sz="1900" dirty="0"/>
              <a:t>	- Brzo dobijem povratnu informaciju ako nešto ne znam.</a:t>
            </a:r>
          </a:p>
          <a:p>
            <a:pPr marL="0" lvl="0" indent="0">
              <a:buNone/>
            </a:pPr>
            <a:r>
              <a:rPr lang="hr-HR" sz="1900" dirty="0"/>
              <a:t>	- Nema ih - 5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218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EEB3F9-4E60-4486-A587-3C22C986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665"/>
          </a:xfrm>
        </p:spPr>
        <p:txBody>
          <a:bodyPr>
            <a:noAutofit/>
          </a:bodyPr>
          <a:lstStyle/>
          <a:p>
            <a:br>
              <a:rPr lang="hr-HR" dirty="0"/>
            </a:br>
            <a:r>
              <a:rPr lang="hr-HR" dirty="0"/>
              <a:t>9.   Koji su za tebe nedostaci on-line nastave?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511BB5-E6CC-47AD-89FE-73621CE6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9241"/>
            <a:ext cx="10515600" cy="51777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lvl="0" indent="0">
              <a:buNone/>
            </a:pPr>
            <a:r>
              <a:rPr lang="hr-HR" sz="2800" dirty="0">
                <a:solidFill>
                  <a:srgbClr val="FF0000"/>
                </a:solidFill>
              </a:rPr>
              <a:t>1</a:t>
            </a:r>
            <a:r>
              <a:rPr lang="hr-HR" sz="4000" b="1" dirty="0">
                <a:solidFill>
                  <a:srgbClr val="FF0000"/>
                </a:solidFill>
              </a:rPr>
              <a:t>.</a:t>
            </a:r>
            <a:r>
              <a:rPr lang="hr-HR" sz="2800" b="1" dirty="0">
                <a:solidFill>
                  <a:srgbClr val="FF0000"/>
                </a:solidFill>
              </a:rPr>
              <a:t>  Uloga učitelja :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sz="2400" dirty="0"/>
              <a:t>- Pomoć učitelja (nije isto kao u školi, teže je za shvatiti)</a:t>
            </a:r>
          </a:p>
          <a:p>
            <a:pPr marL="0" lvl="0" indent="0">
              <a:buNone/>
            </a:pPr>
            <a:r>
              <a:rPr lang="hr-HR" sz="2400" dirty="0"/>
              <a:t>	- Ne može nam objasniti nešto što ne razumijemo</a:t>
            </a:r>
          </a:p>
          <a:p>
            <a:pPr marL="0" lvl="0" indent="0">
              <a:buNone/>
            </a:pPr>
            <a:r>
              <a:rPr lang="hr-HR" sz="2400" dirty="0"/>
              <a:t>	- Koji put je teže nešto naučiti nego kad bi nam učiteljica objasnila.</a:t>
            </a:r>
          </a:p>
          <a:p>
            <a:pPr marL="0" lvl="0" indent="0">
              <a:buNone/>
            </a:pPr>
            <a:r>
              <a:rPr lang="hr-HR" sz="2400" dirty="0"/>
              <a:t>	- Pisanje odgovora pred učiteljem.</a:t>
            </a:r>
          </a:p>
          <a:p>
            <a:pPr marL="0" lvl="0" indent="0">
              <a:buNone/>
            </a:pPr>
            <a:r>
              <a:rPr lang="hr-HR" sz="2400" dirty="0"/>
              <a:t>	- Objašnjenja</a:t>
            </a:r>
          </a:p>
          <a:p>
            <a:pPr marL="0" lvl="0" indent="0">
              <a:buNone/>
            </a:pPr>
            <a:r>
              <a:rPr lang="hr-HR" sz="2400" dirty="0"/>
              <a:t>	- Ne vidim učitelje.</a:t>
            </a:r>
          </a:p>
          <a:p>
            <a:pPr marL="0" lvl="0" indent="0">
              <a:buNone/>
            </a:pPr>
            <a:r>
              <a:rPr lang="hr-HR" sz="2400" dirty="0"/>
              <a:t>	- Jer da smo u razredu učiteljice bi nam mogle bolje objasnit ono što radimo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793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1C3740-E746-481A-9D70-18D15CC28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7072"/>
            <a:ext cx="10515600" cy="6363093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hr-HR" sz="4200" b="1" dirty="0">
                <a:solidFill>
                  <a:srgbClr val="C00000"/>
                </a:solidFill>
              </a:rPr>
              <a:t>2.  Prijatelji i druženje: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sz="2100" dirty="0"/>
              <a:t>- </a:t>
            </a:r>
            <a:r>
              <a:rPr lang="hr-HR" sz="3400" dirty="0"/>
              <a:t>ne vidim baš nedostatke jer svejedno mogu komunicirat sa prijateljima iz razreda.</a:t>
            </a:r>
          </a:p>
          <a:p>
            <a:pPr marL="0" lvl="0" indent="0">
              <a:buNone/>
            </a:pPr>
            <a:r>
              <a:rPr lang="hr-HR" sz="3400" dirty="0"/>
              <a:t>	- Puno gradiva koje moramo odraditi sami, nedostaje mi druženje sa drugom djecom</a:t>
            </a:r>
          </a:p>
          <a:p>
            <a:pPr marL="0" lvl="0" indent="0">
              <a:buNone/>
            </a:pPr>
            <a:r>
              <a:rPr lang="hr-HR" sz="3400" dirty="0"/>
              <a:t>	- Teze nam se je nešto naučiti pravilno, ne vidimo se s prijateljima</a:t>
            </a:r>
          </a:p>
          <a:p>
            <a:pPr marL="0" lvl="0" indent="0">
              <a:buNone/>
            </a:pPr>
            <a:r>
              <a:rPr lang="hr-HR" sz="3400" dirty="0"/>
              <a:t>	- Nedostaci su to sto npr. nije biti na tabletu kao i biti u školskoj klupi sa prijateljima</a:t>
            </a:r>
          </a:p>
          <a:p>
            <a:pPr marL="0" lvl="0" indent="0">
              <a:buNone/>
            </a:pPr>
            <a:r>
              <a:rPr lang="hr-HR" sz="3400" dirty="0"/>
              <a:t>	- druženje sa prijateljima</a:t>
            </a:r>
          </a:p>
          <a:p>
            <a:pPr marL="0" lvl="0" indent="0">
              <a:buNone/>
            </a:pPr>
            <a:r>
              <a:rPr lang="hr-HR" sz="2900" dirty="0"/>
              <a:t>	- </a:t>
            </a:r>
            <a:r>
              <a:rPr lang="hr-HR" sz="3400" dirty="0"/>
              <a:t>Ne druženje s prijateljima.</a:t>
            </a:r>
          </a:p>
          <a:p>
            <a:pPr marL="0" indent="0">
              <a:buNone/>
            </a:pPr>
            <a:endParaRPr lang="hr-HR" sz="2100" dirty="0"/>
          </a:p>
          <a:p>
            <a:pPr marL="0" lvl="0" indent="0">
              <a:buNone/>
            </a:pPr>
            <a:r>
              <a:rPr lang="hr-HR" sz="4200" b="1" dirty="0">
                <a:solidFill>
                  <a:srgbClr val="7030A0"/>
                </a:solidFill>
              </a:rPr>
              <a:t>3. Ostalo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sz="2900" dirty="0"/>
              <a:t>- </a:t>
            </a:r>
            <a:r>
              <a:rPr lang="hr-HR" sz="3400" dirty="0"/>
              <a:t>Veza, teža objašnjenja, komunikacija, ne sporazumijevanje</a:t>
            </a:r>
          </a:p>
          <a:p>
            <a:pPr marL="0" lvl="0" indent="0">
              <a:buNone/>
            </a:pPr>
            <a:r>
              <a:rPr lang="hr-HR" sz="3400" dirty="0"/>
              <a:t>	- Puno toga najviše organizacija</a:t>
            </a:r>
          </a:p>
          <a:p>
            <a:pPr marL="0" lvl="0" indent="0">
              <a:buNone/>
            </a:pPr>
            <a:r>
              <a:rPr lang="hr-HR" sz="3400" dirty="0"/>
              <a:t>	-  školu imamo skoro cijele dane</a:t>
            </a:r>
          </a:p>
          <a:p>
            <a:pPr marL="0" lvl="0" indent="0">
              <a:buNone/>
            </a:pPr>
            <a:r>
              <a:rPr lang="hr-HR" sz="3400" dirty="0"/>
              <a:t>	-  Tjelesni odgoj i nogomet</a:t>
            </a:r>
          </a:p>
          <a:p>
            <a:pPr marL="0" lvl="0" indent="0">
              <a:buNone/>
            </a:pPr>
            <a:r>
              <a:rPr lang="hr-HR" sz="3400" dirty="0"/>
              <a:t>	-  Normalna nastava</a:t>
            </a:r>
          </a:p>
          <a:p>
            <a:pPr marL="0" lvl="0" indent="0">
              <a:buNone/>
            </a:pPr>
            <a:r>
              <a:rPr lang="hr-HR" sz="3400" dirty="0"/>
              <a:t>	-  Nedostaci su ocjene.</a:t>
            </a:r>
          </a:p>
          <a:p>
            <a:pPr marL="0" lvl="0" indent="0">
              <a:buNone/>
            </a:pPr>
            <a:r>
              <a:rPr lang="hr-HR" sz="3400" dirty="0"/>
              <a:t>	-  Dobivanje previše zadaće.</a:t>
            </a:r>
          </a:p>
          <a:p>
            <a:pPr marL="0" lvl="0" indent="0">
              <a:buNone/>
            </a:pPr>
            <a:r>
              <a:rPr lang="hr-HR" sz="3400" dirty="0"/>
              <a:t>	-  Nemam nedostatke online nastave sve je ok</a:t>
            </a:r>
          </a:p>
          <a:p>
            <a:pPr marL="0" lvl="0" indent="0">
              <a:buNone/>
            </a:pPr>
            <a:r>
              <a:rPr lang="hr-HR" sz="3400" dirty="0"/>
              <a:t>	-  Ne znam</a:t>
            </a:r>
          </a:p>
          <a:p>
            <a:pPr marL="0" lvl="0" indent="0">
              <a:buNone/>
            </a:pPr>
            <a:r>
              <a:rPr lang="hr-HR" sz="3400" dirty="0"/>
              <a:t>	-  Nema ih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196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rms response chart. Question title: 5.    Nedostaje li ti prava nastava u učionici?. Number of responses: 25 responses.">
            <a:extLst>
              <a:ext uri="{FF2B5EF4-FFF2-40B4-BE49-F238E27FC236}">
                <a16:creationId xmlns:a16="http://schemas.microsoft.com/office/drawing/2014/main" id="{F0D5D100-C619-447C-AF8F-4DB1E5337A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6454" y="766189"/>
            <a:ext cx="12656995" cy="532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75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D9A377-74A3-420D-906A-242A946BD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574" y="157296"/>
            <a:ext cx="7729728" cy="1188720"/>
          </a:xfrm>
        </p:spPr>
        <p:txBody>
          <a:bodyPr>
            <a:noAutofit/>
          </a:bodyPr>
          <a:lstStyle/>
          <a:p>
            <a:br>
              <a:rPr lang="hr-HR" dirty="0"/>
            </a:br>
            <a:r>
              <a:rPr lang="hr-HR" dirty="0"/>
              <a:t>11.  Ako ti nedostaje nastava u učionici, na što točno misliš?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65306E-CF0D-4312-A962-6D7BF96D7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794" y="171896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>
                <a:solidFill>
                  <a:srgbClr val="FF0000"/>
                </a:solidFill>
              </a:rPr>
              <a:t>    </a:t>
            </a:r>
            <a:r>
              <a:rPr lang="hr-HR" sz="2800" dirty="0">
                <a:solidFill>
                  <a:srgbClr val="FF0000"/>
                </a:solidFill>
              </a:rPr>
              <a:t>1. PRIJATELJI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FF0000"/>
                </a:solidFill>
              </a:rPr>
              <a:t>    </a:t>
            </a:r>
            <a:r>
              <a:rPr lang="hr-HR" sz="2800" dirty="0">
                <a:solidFill>
                  <a:srgbClr val="C00000"/>
                </a:solidFill>
              </a:rPr>
              <a:t>2. SVE</a:t>
            </a:r>
          </a:p>
          <a:p>
            <a:pPr marL="0" indent="0">
              <a:buNone/>
            </a:pPr>
            <a:r>
              <a:rPr lang="hr-HR" sz="2000" dirty="0"/>
              <a:t>     </a:t>
            </a:r>
            <a:r>
              <a:rPr lang="hr-HR" sz="2800" dirty="0">
                <a:solidFill>
                  <a:srgbClr val="7030A0"/>
                </a:solidFill>
              </a:rPr>
              <a:t>3. OSTALO :</a:t>
            </a:r>
          </a:p>
          <a:p>
            <a:pPr marL="0" indent="0">
              <a:buNone/>
            </a:pPr>
            <a:r>
              <a:rPr lang="hr-HR" dirty="0"/>
              <a:t>	- </a:t>
            </a:r>
            <a:r>
              <a:rPr lang="hr-HR" sz="2000" dirty="0"/>
              <a:t>Pomoć učitelja.</a:t>
            </a:r>
          </a:p>
          <a:p>
            <a:pPr marL="0" indent="0">
              <a:buNone/>
            </a:pPr>
            <a:r>
              <a:rPr lang="hr-HR" sz="2000" dirty="0"/>
              <a:t>	- Fale mi predavanja učitelja i tada lakše shvaćam gradiva.</a:t>
            </a:r>
          </a:p>
          <a:p>
            <a:pPr marL="0" indent="0">
              <a:buNone/>
            </a:pPr>
            <a:r>
              <a:rPr lang="hr-HR" sz="2000" dirty="0"/>
              <a:t>	- Normalna nastava</a:t>
            </a:r>
          </a:p>
          <a:p>
            <a:pPr marL="0" indent="0">
              <a:buNone/>
            </a:pPr>
            <a:r>
              <a:rPr lang="hr-HR" sz="2000" dirty="0"/>
              <a:t>	- Meni samo ponekada nedostaje nastava u učionici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485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orms response chart. Question title: 13. Da li se trudiš obaviti sve potrebne obaveze?. Number of responses: 25 responses.">
            <a:extLst>
              <a:ext uri="{FF2B5EF4-FFF2-40B4-BE49-F238E27FC236}">
                <a16:creationId xmlns:a16="http://schemas.microsoft.com/office/drawing/2014/main" id="{A9963728-C4A5-4E80-9F9A-4C2C98BF8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552" y="873785"/>
            <a:ext cx="12791417" cy="538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12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orms response chart. Question title: 15. Nedostaje li ti škola?. Number of responses: 25 responses.">
            <a:extLst>
              <a:ext uri="{FF2B5EF4-FFF2-40B4-BE49-F238E27FC236}">
                <a16:creationId xmlns:a16="http://schemas.microsoft.com/office/drawing/2014/main" id="{BD2A9D63-BA04-4D78-92CB-33D3D3F4D7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6111" y="622572"/>
            <a:ext cx="12394342" cy="521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63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0D0811-1D8E-4774-9974-D7F498F7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3096"/>
            <a:ext cx="7729728" cy="1188720"/>
          </a:xfrm>
        </p:spPr>
        <p:txBody>
          <a:bodyPr>
            <a:noAutofit/>
          </a:bodyPr>
          <a:lstStyle/>
          <a:p>
            <a:br>
              <a:rPr lang="hr-HR" dirty="0"/>
            </a:br>
            <a:r>
              <a:rPr lang="hr-HR" dirty="0"/>
              <a:t>14.    Ako ti nedostaje, navedi što točno?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F4B51E-3A57-453C-8E9C-17CFEAA58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53582"/>
            <a:ext cx="7729728" cy="39984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3000" dirty="0">
                <a:solidFill>
                  <a:srgbClr val="FF0000"/>
                </a:solidFill>
              </a:rPr>
              <a:t>1. Prijatelji </a:t>
            </a:r>
          </a:p>
          <a:p>
            <a:pPr marL="0" indent="0">
              <a:buNone/>
            </a:pPr>
            <a:r>
              <a:rPr lang="hr-HR" sz="3000" dirty="0">
                <a:solidFill>
                  <a:srgbClr val="0070C0"/>
                </a:solidFill>
              </a:rPr>
              <a:t>2. SVE</a:t>
            </a:r>
          </a:p>
          <a:p>
            <a:pPr marL="0" indent="0">
              <a:buNone/>
            </a:pPr>
            <a:r>
              <a:rPr lang="hr-HR" sz="3000" dirty="0">
                <a:solidFill>
                  <a:srgbClr val="00B050"/>
                </a:solidFill>
              </a:rPr>
              <a:t>3. Ostalo :</a:t>
            </a:r>
          </a:p>
          <a:p>
            <a:pPr marL="0" lvl="0" indent="0">
              <a:buNone/>
            </a:pPr>
            <a:r>
              <a:rPr lang="hr-HR" dirty="0"/>
              <a:t>	-  </a:t>
            </a:r>
            <a:r>
              <a:rPr lang="hr-HR" sz="2400" dirty="0"/>
              <a:t>Lakše mi je rješavati u školi jer sam tamo naučen na rad</a:t>
            </a:r>
          </a:p>
          <a:p>
            <a:pPr marL="0" lvl="0" indent="0">
              <a:buNone/>
            </a:pPr>
            <a:r>
              <a:rPr lang="hr-HR" sz="2400" dirty="0"/>
              <a:t>	-  Zato što neke stvari bolje pohvatam u školi</a:t>
            </a:r>
          </a:p>
          <a:p>
            <a:pPr marL="0" lvl="0" indent="0">
              <a:buNone/>
            </a:pPr>
            <a:r>
              <a:rPr lang="hr-HR" sz="2400" dirty="0"/>
              <a:t>	-  Predavanje učitelja, lakše razumijem i jednostavnije mi je.</a:t>
            </a:r>
          </a:p>
          <a:p>
            <a:pPr marL="0" lvl="0" indent="0">
              <a:buNone/>
            </a:pPr>
            <a:r>
              <a:rPr lang="hr-HR" sz="2400" dirty="0"/>
              <a:t>	-  Učitelji i objašnjenja ako nešto ne znamo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5885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6AD4C0-F01E-4B8E-85A3-12CCD9F2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443" y="681037"/>
            <a:ext cx="10515600" cy="1325563"/>
          </a:xfrm>
        </p:spPr>
        <p:txBody>
          <a:bodyPr>
            <a:noAutofit/>
          </a:bodyPr>
          <a:lstStyle/>
          <a:p>
            <a:br>
              <a:rPr lang="hr-HR" dirty="0"/>
            </a:br>
            <a:r>
              <a:rPr lang="hr-HR" dirty="0"/>
              <a:t>15. Što biste poručili nastavnicima koji s vama rade online nastavu?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8A2B31-9810-4AEB-B170-DE1680FCB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344" y="29214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sz="3600" dirty="0">
                <a:solidFill>
                  <a:srgbClr val="FF0000"/>
                </a:solidFill>
              </a:rPr>
              <a:t>1.    </a:t>
            </a:r>
            <a:r>
              <a:rPr lang="hr-HR" sz="4000" i="1" u="sng" dirty="0">
                <a:solidFill>
                  <a:srgbClr val="FF0000"/>
                </a:solidFill>
              </a:rPr>
              <a:t>M a nj e   z a d a t a k a   i   z a d a ć 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579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85BA15-8E68-4524-82CA-20DC34E7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296" y="138882"/>
            <a:ext cx="10515600" cy="1143163"/>
          </a:xfrm>
        </p:spPr>
        <p:txBody>
          <a:bodyPr/>
          <a:lstStyle/>
          <a:p>
            <a:r>
              <a:rPr lang="hr-HR" dirty="0"/>
              <a:t>O UPITNIKU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67C8ED-F1A3-4C0A-861B-87DD53A4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296" y="1464445"/>
            <a:ext cx="10515600" cy="4351338"/>
          </a:xfrm>
        </p:spPr>
        <p:txBody>
          <a:bodyPr>
            <a:normAutofit/>
          </a:bodyPr>
          <a:lstStyle/>
          <a:p>
            <a:r>
              <a:rPr lang="hr-HR" dirty="0"/>
              <a:t>Upitnik se proveo u ožujku 2020.</a:t>
            </a:r>
          </a:p>
          <a:p>
            <a:r>
              <a:rPr lang="hr-HR" dirty="0"/>
              <a:t>Upitnik sam osmislila u svrhu propitivanja učenika o učinkovitosti online nastave, te na temelju njihovog promišljanja moguće poboljšanje</a:t>
            </a:r>
          </a:p>
          <a:p>
            <a:r>
              <a:rPr lang="hr-HR" dirty="0"/>
              <a:t>Upitnik je ispunilo 25 učenika od 5. do 8. razreda (ukupno ih u predmetnoj nastavi ima 31)</a:t>
            </a:r>
          </a:p>
          <a:p>
            <a:r>
              <a:rPr lang="hr-HR" dirty="0"/>
              <a:t>Upitnik se sastojao od 15 pitanja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00B0F0"/>
                </a:solidFill>
              </a:rPr>
              <a:t>      Uvodno u upitniku, učenicima je napisano :</a:t>
            </a:r>
          </a:p>
          <a:p>
            <a:pPr marL="0" indent="0" algn="ctr">
              <a:buNone/>
            </a:pPr>
            <a:r>
              <a:rPr lang="hr-HR" sz="1900" i="1" dirty="0">
                <a:solidFill>
                  <a:srgbClr val="00B0F0"/>
                </a:solidFill>
              </a:rPr>
              <a:t>Dragi učenici molim Vas da riješite ovaj upitnik, koji je anoniman (znači, ne trebate se potpisivati).</a:t>
            </a:r>
          </a:p>
          <a:p>
            <a:pPr marL="0" indent="0" algn="ctr">
              <a:buNone/>
            </a:pPr>
            <a:r>
              <a:rPr lang="hr-HR" sz="1900" i="1" dirty="0">
                <a:solidFill>
                  <a:srgbClr val="00B0F0"/>
                </a:solidFill>
              </a:rPr>
              <a:t>Želimo istražiti kako se snalazite u novim okolnostima provedbe on-line nastave.</a:t>
            </a:r>
          </a:p>
          <a:p>
            <a:pPr marL="0" indent="0" algn="ctr">
              <a:buNone/>
            </a:pPr>
            <a:r>
              <a:rPr lang="hr-HR" sz="1900" i="1" dirty="0">
                <a:solidFill>
                  <a:srgbClr val="00B0F0"/>
                </a:solidFill>
              </a:rPr>
              <a:t>Možda rezultati upitnika pomognu da nastava ubuduće bude lakša Vama, ali i učiteljima koji je osmišljavaju.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939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3103F8-4CC0-4067-B51E-31A84C88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474"/>
            <a:ext cx="10515600" cy="56584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Imajte razumijevanja da ako ja to ne razumijem vi mi to ne možete objasniti.</a:t>
            </a:r>
          </a:p>
          <a:p>
            <a:pPr lvl="0"/>
            <a:r>
              <a:rPr lang="hr-HR" dirty="0"/>
              <a:t>Da budu egzaktniji u svojim zadatcima kad ih postavljaju</a:t>
            </a:r>
          </a:p>
          <a:p>
            <a:pPr lvl="0"/>
            <a:r>
              <a:rPr lang="hr-HR" dirty="0"/>
              <a:t>Pa ništa posebno</a:t>
            </a:r>
          </a:p>
          <a:p>
            <a:pPr lvl="0"/>
            <a:r>
              <a:rPr lang="hr-HR" dirty="0"/>
              <a:t>Ništa, sve razumijem kad učitelji pošalju.</a:t>
            </a:r>
          </a:p>
          <a:p>
            <a:pPr lvl="0"/>
            <a:r>
              <a:rPr lang="hr-HR" dirty="0"/>
              <a:t>Da se trude kao i mi i da nam pojašnjavaju ako ne razumijemo</a:t>
            </a:r>
          </a:p>
          <a:p>
            <a:pPr lvl="0"/>
            <a:r>
              <a:rPr lang="hr-HR" dirty="0"/>
              <a:t>da objavljuju zadatke taj dan po rasporedu od otprilike 10-11 h</a:t>
            </a:r>
          </a:p>
          <a:p>
            <a:pPr lvl="0"/>
            <a:r>
              <a:rPr lang="hr-HR" dirty="0"/>
              <a:t>Možda bi bilo dobro da nam se omogući nastava uživo, preko kamera, neke je stvari teško savladati sam, bez učitelja koji nam najbolje znaju objasniti novo gradivo.</a:t>
            </a:r>
          </a:p>
          <a:p>
            <a:pPr lvl="0"/>
            <a:r>
              <a:rPr lang="hr-HR" dirty="0"/>
              <a:t>Da ne šalju zadaću za sljedeća 2 tjedna.</a:t>
            </a:r>
          </a:p>
          <a:p>
            <a:pPr lvl="0"/>
            <a:r>
              <a:rPr lang="hr-HR" dirty="0"/>
              <a:t>Nadam se da se uskoro vidimo u školi.</a:t>
            </a:r>
          </a:p>
          <a:p>
            <a:pPr lvl="0"/>
            <a:r>
              <a:rPr lang="hr-HR" dirty="0"/>
              <a:t>Ništa sve mi je dobro</a:t>
            </a:r>
          </a:p>
          <a:p>
            <a:pPr lvl="0"/>
            <a:r>
              <a:rPr lang="hr-HR" dirty="0"/>
              <a:t>Vise komuniciranja preko video poziva (pomoć pri obrađivanju lekcija, a ne da djeca rade sve sama), manje opterećivati djecu sa (nekim) totalno besmislenim zadacima, imati vise razumijevanja za djecu koja ne mogu nešto napraviti ili imaju poteškoća pri slanju zadaće :)</a:t>
            </a:r>
          </a:p>
          <a:p>
            <a:pPr lvl="0"/>
            <a:r>
              <a:rPr lang="hr-HR" dirty="0"/>
              <a:t>Ništa sve odlično rade i vidjelo se da nisu bas upućeni kao ni mi</a:t>
            </a:r>
          </a:p>
          <a:p>
            <a:pPr lvl="0"/>
            <a:r>
              <a:rPr lang="hr-HR" dirty="0"/>
              <a:t>Da se ne pridržavaju rokova doslovno.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656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155136-156D-45C0-B8F5-3BDD5C228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015" y="461914"/>
            <a:ext cx="7729728" cy="829559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/>
              <a:t>Umjesto zaključka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DD2C2C-7476-4878-8344-46503AD2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040" y="1527142"/>
            <a:ext cx="8751824" cy="47888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2600" i="1" dirty="0">
                <a:solidFill>
                  <a:srgbClr val="0070C0"/>
                </a:solidFill>
              </a:rPr>
              <a:t>Prema odgovorima učenika </a:t>
            </a:r>
            <a:r>
              <a:rPr lang="hr-HR" sz="2600" dirty="0"/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Većina učenika radi od 8 ujutro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Većini učenika dobro radi Internet veza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Većina učenika najviše voli kvizove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Učitelji najviše koriste : word (prepisivanje, dopisivanje i sl.), kviz i videozapise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Većina učenika smatra da je prednost online nastave to što ostaju u svojim domovima te imaju „više” vremena za rješavanje  (nažalost šalju svoje uratke i zadaće koliko čujem i u kasnim večernjim satima)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Većina učenika smatra da je nedostatak online nastave to što </a:t>
            </a:r>
            <a:r>
              <a:rPr lang="hr-HR" sz="2200" dirty="0">
                <a:solidFill>
                  <a:srgbClr val="FF0000"/>
                </a:solidFill>
              </a:rPr>
              <a:t>nema učitelja </a:t>
            </a:r>
            <a:r>
              <a:rPr lang="hr-HR" sz="2200" dirty="0"/>
              <a:t>koji će pojasniti, poučiti, pomoći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Većini učenika u online nastavi nedostaju </a:t>
            </a:r>
            <a:r>
              <a:rPr lang="hr-HR" sz="2200" dirty="0">
                <a:solidFill>
                  <a:srgbClr val="FF0000"/>
                </a:solidFill>
              </a:rPr>
              <a:t>prijatelji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Svi učenici (od 25 ispitanih) se trude sve obaviti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200" dirty="0"/>
              <a:t>Najčešća poruka koju šalju učiteljima </a:t>
            </a:r>
            <a:r>
              <a:rPr lang="hr-HR" sz="2200" dirty="0">
                <a:solidFill>
                  <a:srgbClr val="FF0000"/>
                </a:solidFill>
              </a:rPr>
              <a:t>je manje zadataka i zadaća</a:t>
            </a:r>
          </a:p>
        </p:txBody>
      </p:sp>
    </p:spTree>
    <p:extLst>
      <p:ext uri="{BB962C8B-B14F-4D97-AF65-F5344CB8AC3E}">
        <p14:creationId xmlns:p14="http://schemas.microsoft.com/office/powerpoint/2010/main" val="2360714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8CA880-ADDE-4C7E-B48A-CD7C8344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734" y="163413"/>
            <a:ext cx="7729728" cy="873535"/>
          </a:xfrm>
        </p:spPr>
        <p:txBody>
          <a:bodyPr/>
          <a:lstStyle/>
          <a:p>
            <a:r>
              <a:rPr lang="hr-HR" dirty="0"/>
              <a:t>I za kraj….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4497B9-EEFE-474C-BE6A-407FA854E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839" y="1329179"/>
            <a:ext cx="9945279" cy="5365408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Osobno mislim da online nastava funkcionira</a:t>
            </a:r>
          </a:p>
          <a:p>
            <a:r>
              <a:rPr lang="hr-HR" dirty="0"/>
              <a:t>Učitelji daju maksimum</a:t>
            </a:r>
          </a:p>
          <a:p>
            <a:r>
              <a:rPr lang="hr-HR" dirty="0"/>
              <a:t>Učenici kojima je stalo (a i roditelji) također se trude biti odgovorni, obaviti sve što se od njih traži te zadržati svoj uspjeh koji su imali do sada</a:t>
            </a:r>
          </a:p>
          <a:p>
            <a:r>
              <a:rPr lang="hr-HR" dirty="0"/>
              <a:t>Oni koji sabotiraju redovnu nastavu i ne žele obavljati svoje obveze i učiti, to čine i sada</a:t>
            </a:r>
          </a:p>
          <a:p>
            <a:r>
              <a:rPr lang="hr-HR" dirty="0"/>
              <a:t>U ovim posebnim uvjetima treba „olakšati” učenicima, ali i SEBI</a:t>
            </a:r>
          </a:p>
          <a:p>
            <a:r>
              <a:rPr lang="hr-HR" dirty="0"/>
              <a:t>Mnogi razumiju „kako učiti” i u ovim uvjetima, mnogi se muče i rade uz pomoć roditelja</a:t>
            </a:r>
          </a:p>
          <a:p>
            <a:r>
              <a:rPr lang="hr-HR" dirty="0"/>
              <a:t>U upitniku se pojavljuju slična pitanja, ali sam htjela odvojiti oblike rada koje vi koristite, od zadataka koji se pred njih postavljaju i koji im se sviđaju</a:t>
            </a:r>
          </a:p>
          <a:p>
            <a:r>
              <a:rPr lang="hr-HR" dirty="0"/>
              <a:t>Isto tako sam odvojila pitanja </a:t>
            </a:r>
            <a:r>
              <a:rPr lang="hr-HR"/>
              <a:t>o nedostajanju </a:t>
            </a:r>
            <a:r>
              <a:rPr lang="hr-HR" dirty="0"/>
              <a:t>učionice od škole, jer sam upravo ciljala na nedostajanje pomoći učitelja, što se pokazalo u odgovorima na pitanju o tome  „koji su nedostaci online nastave”</a:t>
            </a:r>
          </a:p>
          <a:p>
            <a:r>
              <a:rPr lang="hr-HR" dirty="0"/>
              <a:t>Zanimljivo je to što je njih 100% odgovorilo da se trudi obaviti sve što je potrebno</a:t>
            </a:r>
          </a:p>
          <a:p>
            <a:r>
              <a:rPr lang="hr-HR" dirty="0"/>
              <a:t>I na kraju je bitna poruka vama </a:t>
            </a:r>
            <a:r>
              <a:rPr lang="hr-HR" b="1" u="sng" dirty="0">
                <a:solidFill>
                  <a:srgbClr val="FF0000"/>
                </a:solidFill>
              </a:rPr>
              <a:t>„Što manje zadataka i obaveza” </a:t>
            </a:r>
            <a:r>
              <a:rPr lang="hr-HR" dirty="0"/>
              <a:t>– imajte na umu da oni (sigurno veći dio njih) rade sami. Moraju razumjeti plan ploče, proučiti sadržaj, utvrditi, povezati, ponoviti, shvatiti, napisati, istražiti, ….</a:t>
            </a:r>
          </a:p>
          <a:p>
            <a:r>
              <a:rPr lang="hr-HR" dirty="0"/>
              <a:t>Prateći vaše kanale smatram da radite odlično, ali isto tako treba imati na umu da su BEZ VAS, i stoga ciljati na umjerenost, balans….</a:t>
            </a:r>
          </a:p>
        </p:txBody>
      </p:sp>
    </p:spTree>
    <p:extLst>
      <p:ext uri="{BB962C8B-B14F-4D97-AF65-F5344CB8AC3E}">
        <p14:creationId xmlns:p14="http://schemas.microsoft.com/office/powerpoint/2010/main" val="290479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1. U koje vrijeme pratite on-line nastavu?. Number of responses: 25 responses.">
            <a:extLst>
              <a:ext uri="{FF2B5EF4-FFF2-40B4-BE49-F238E27FC236}">
                <a16:creationId xmlns:a16="http://schemas.microsoft.com/office/drawing/2014/main" id="{40BE1398-46F3-4ABA-9D6F-0C9B3FAA46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443" y="782425"/>
            <a:ext cx="11658230" cy="554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42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rms response chart. Question title: 2.  Da li vam Internet veza dobro radi ?. Number of responses: 25 responses.">
            <a:extLst>
              <a:ext uri="{FF2B5EF4-FFF2-40B4-BE49-F238E27FC236}">
                <a16:creationId xmlns:a16="http://schemas.microsoft.com/office/drawing/2014/main" id="{0E4EF70A-B26F-4179-B258-4D027D8A6D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467" y="735291"/>
            <a:ext cx="12136724" cy="510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6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rms response chart. Question title: 3. Kojim se sve alatima, aplikacijama vaši učitelji služe za realizaciju on-line nastave ?. Number of responses: 25 responses.">
            <a:extLst>
              <a:ext uri="{FF2B5EF4-FFF2-40B4-BE49-F238E27FC236}">
                <a16:creationId xmlns:a16="http://schemas.microsoft.com/office/drawing/2014/main" id="{FC0686C6-7532-407C-B8F4-194FE3E034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320" y="970961"/>
            <a:ext cx="11598742" cy="551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3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rms response chart. Question title: 4. Koje sve oblike on-line nastave učitelji za vas pripremaju?. Number of responses: 25 responses.">
            <a:extLst>
              <a:ext uri="{FF2B5EF4-FFF2-40B4-BE49-F238E27FC236}">
                <a16:creationId xmlns:a16="http://schemas.microsoft.com/office/drawing/2014/main" id="{FC8F3CEE-FA2A-44F4-9C14-D07A7F193D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35" y="1036949"/>
            <a:ext cx="11618572" cy="552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0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A9A301-A1E5-49C5-B9C4-0C945C0D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9402"/>
            <a:ext cx="7729728" cy="1188720"/>
          </a:xfrm>
        </p:spPr>
        <p:txBody>
          <a:bodyPr>
            <a:noAutofit/>
          </a:bodyPr>
          <a:lstStyle/>
          <a:p>
            <a:br>
              <a:rPr lang="hr-HR" dirty="0"/>
            </a:br>
            <a:r>
              <a:rPr lang="hr-HR" sz="2400" dirty="0"/>
              <a:t>5.  Koji je tebi najdraži oblik on-line nastave, za pratiti?</a:t>
            </a:r>
            <a:br>
              <a:rPr lang="hr-HR" sz="2400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BD338B-F7B9-4E15-916B-029D64D6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113" y="1714827"/>
            <a:ext cx="10515600" cy="4913771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 err="1"/>
              <a:t>Teams</a:t>
            </a:r>
            <a:endParaRPr lang="hr-HR" sz="3600" dirty="0"/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Datoteke u </a:t>
            </a:r>
            <a:r>
              <a:rPr lang="hr-HR" sz="3600" dirty="0" err="1"/>
              <a:t>Teamsu</a:t>
            </a:r>
            <a:r>
              <a:rPr lang="hr-HR" sz="3600" dirty="0"/>
              <a:t>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Nemam najdraži oblik, pratim na </a:t>
            </a:r>
            <a:r>
              <a:rPr lang="hr-HR" sz="3600" dirty="0" err="1"/>
              <a:t>Teamsu</a:t>
            </a:r>
            <a:r>
              <a:rPr lang="hr-HR" sz="3600" dirty="0"/>
              <a:t> i na </a:t>
            </a:r>
            <a:r>
              <a:rPr lang="hr-HR" sz="3600" dirty="0" err="1"/>
              <a:t>viberu</a:t>
            </a:r>
            <a:endParaRPr lang="hr-HR" sz="3600" dirty="0"/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Kvizovi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Prezentacije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Word dokument i PowerPoint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Pa </a:t>
            </a:r>
            <a:r>
              <a:rPr lang="hr-HR" sz="3600" dirty="0" err="1"/>
              <a:t>yt</a:t>
            </a:r>
            <a:r>
              <a:rPr lang="hr-HR" sz="3600" dirty="0"/>
              <a:t> </a:t>
            </a:r>
            <a:r>
              <a:rPr lang="hr-HR" sz="3600" dirty="0" err="1"/>
              <a:t>videi</a:t>
            </a:r>
            <a:r>
              <a:rPr lang="hr-HR" sz="3600" dirty="0"/>
              <a:t> i zanimljive stranice ma internetu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Da nam učiteljice i učitelji daju neke kvizove i slično, a ne previše zadataka i teksta za prepisati u bilježnicu.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Ne znam, budući da sve rješavamo sami, mi je sve podjednako drago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ne znam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hr-HR" sz="3600" dirty="0"/>
              <a:t>Ne znam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440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6383D5-21B8-45DE-9576-37869A42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85" y="289712"/>
            <a:ext cx="10515600" cy="1077176"/>
          </a:xfrm>
        </p:spPr>
        <p:txBody>
          <a:bodyPr>
            <a:normAutofit fontScale="90000"/>
          </a:bodyPr>
          <a:lstStyle/>
          <a:p>
            <a:r>
              <a:rPr lang="hr-HR" sz="2700" dirty="0"/>
              <a:t>6. Kakve zadatke  u on- line nastavi najviše „voliš“?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D9D2E5-67CD-47B7-ABAE-2180F6F9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515" y="1795152"/>
            <a:ext cx="10515600" cy="477313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hr-HR" sz="2600" dirty="0"/>
              <a:t>1.  Kvizovi</a:t>
            </a:r>
            <a:endParaRPr lang="hr-HR" sz="3500" dirty="0"/>
          </a:p>
          <a:p>
            <a:pPr marL="0" lvl="0" indent="0">
              <a:buNone/>
            </a:pPr>
            <a:r>
              <a:rPr lang="hr-HR" sz="2600" dirty="0"/>
              <a:t>2.  Datoteke i word dokumenti u </a:t>
            </a:r>
            <a:r>
              <a:rPr lang="hr-HR" sz="2600" dirty="0" err="1"/>
              <a:t>Teamsu</a:t>
            </a:r>
            <a:endParaRPr lang="hr-HR" sz="3500" dirty="0"/>
          </a:p>
          <a:p>
            <a:pPr marL="0" lvl="0" indent="0">
              <a:buNone/>
            </a:pPr>
            <a:r>
              <a:rPr lang="hr-HR" sz="2600" dirty="0"/>
              <a:t>3.  Ostalo : </a:t>
            </a:r>
            <a:endParaRPr lang="hr-HR" sz="3500" dirty="0"/>
          </a:p>
          <a:p>
            <a:endParaRPr lang="hr-HR" sz="2400" dirty="0"/>
          </a:p>
          <a:p>
            <a:pPr marL="457200" lvl="1" indent="0">
              <a:buNone/>
            </a:pPr>
            <a:r>
              <a:rPr lang="hr-HR" dirty="0"/>
              <a:t>-   </a:t>
            </a:r>
            <a:r>
              <a:rPr lang="hr-HR" sz="1900" dirty="0"/>
              <a:t>Kada trebamo raditi mentalne mape iz nekih predmeta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Nikakve. Škola je bolja jer učitelj nam objašnjavaju, ne moramo većinu sami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kad treba radit projekte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Matematičke Hrvatske i povijesne.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Prepisati nešto u bilježnicu ili riješiti nekakve ankete(</a:t>
            </a:r>
            <a:r>
              <a:rPr lang="hr-HR" sz="1900" dirty="0" err="1"/>
              <a:t>quizove</a:t>
            </a:r>
            <a:r>
              <a:rPr lang="hr-HR" sz="1900" dirty="0"/>
              <a:t>)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Rješavati u bilježnicu ili u radnoj bilježnici.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Dopunjavanje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Volim popunjavanje raznih listića.</a:t>
            </a:r>
            <a:endParaRPr lang="hr-HR" sz="2600" dirty="0"/>
          </a:p>
          <a:p>
            <a:pPr marL="457200" lvl="1" indent="0">
              <a:buNone/>
            </a:pPr>
            <a:r>
              <a:rPr lang="hr-HR" sz="1900" dirty="0"/>
              <a:t>-   Ne znam</a:t>
            </a:r>
            <a:endParaRPr lang="hr-HR" sz="2600" dirty="0"/>
          </a:p>
          <a:p>
            <a:pPr marL="0" indent="0">
              <a:buNone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157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1C731A-8BAD-41D1-812D-138C730E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48" y="393405"/>
            <a:ext cx="10515600" cy="1325563"/>
          </a:xfrm>
        </p:spPr>
        <p:txBody>
          <a:bodyPr>
            <a:noAutofit/>
          </a:bodyPr>
          <a:lstStyle/>
          <a:p>
            <a:br>
              <a:rPr lang="hr-HR" sz="3200" dirty="0"/>
            </a:br>
            <a:r>
              <a:rPr lang="hr-HR" dirty="0"/>
              <a:t>7. Što učitelji najviše koriste (koje oblike i načine rada ) ?</a:t>
            </a:r>
            <a:br>
              <a:rPr lang="hr-HR" dirty="0"/>
            </a:br>
            <a:endParaRPr lang="hr-HR" sz="3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EB6D49-0917-4527-A471-6168BA04B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427" y="1858733"/>
            <a:ext cx="10515600" cy="4351338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pPr lvl="0">
              <a:lnSpc>
                <a:spcPct val="150000"/>
              </a:lnSpc>
            </a:pPr>
            <a:r>
              <a:rPr lang="hr-HR" sz="2400" dirty="0"/>
              <a:t>Prepisati  - 13</a:t>
            </a:r>
          </a:p>
          <a:p>
            <a:pPr lvl="0">
              <a:lnSpc>
                <a:spcPct val="150000"/>
              </a:lnSpc>
            </a:pPr>
            <a:r>
              <a:rPr lang="hr-HR" sz="2400" dirty="0"/>
              <a:t>Video, kviz i zadaci na </a:t>
            </a:r>
            <a:r>
              <a:rPr lang="hr-HR" sz="2400" dirty="0" err="1"/>
              <a:t>wordu</a:t>
            </a:r>
            <a:endParaRPr lang="hr-HR" sz="2400" dirty="0"/>
          </a:p>
          <a:p>
            <a:pPr lvl="0">
              <a:lnSpc>
                <a:spcPct val="150000"/>
              </a:lnSpc>
            </a:pPr>
            <a:r>
              <a:rPr lang="hr-HR" sz="2400" dirty="0" err="1"/>
              <a:t>yt</a:t>
            </a:r>
            <a:r>
              <a:rPr lang="hr-HR" sz="2400" dirty="0"/>
              <a:t> </a:t>
            </a:r>
            <a:r>
              <a:rPr lang="hr-HR" sz="2400" dirty="0" err="1"/>
              <a:t>videe</a:t>
            </a:r>
            <a:endParaRPr lang="hr-HR" sz="2400" dirty="0"/>
          </a:p>
          <a:p>
            <a:pPr lvl="0">
              <a:lnSpc>
                <a:spcPct val="150000"/>
              </a:lnSpc>
            </a:pPr>
            <a:r>
              <a:rPr lang="hr-HR" sz="2400" dirty="0"/>
              <a:t>prezentacije.</a:t>
            </a:r>
          </a:p>
          <a:p>
            <a:pPr lvl="0">
              <a:lnSpc>
                <a:spcPct val="150000"/>
              </a:lnSpc>
            </a:pPr>
            <a:r>
              <a:rPr lang="hr-HR" sz="2400" dirty="0"/>
              <a:t>Word dokumente i kvizove i </a:t>
            </a:r>
            <a:r>
              <a:rPr lang="hr-HR" sz="2400" dirty="0" err="1"/>
              <a:t>izzi</a:t>
            </a:r>
            <a:endParaRPr lang="hr-HR" sz="2400" dirty="0"/>
          </a:p>
          <a:p>
            <a:pPr lvl="0">
              <a:lnSpc>
                <a:spcPct val="150000"/>
              </a:lnSpc>
            </a:pPr>
            <a:r>
              <a:rPr lang="hr-HR" sz="2400" dirty="0" err="1"/>
              <a:t>Linkovi,prezentacije</a:t>
            </a:r>
            <a:r>
              <a:rPr lang="hr-HR" sz="2400" dirty="0"/>
              <a:t>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2659903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6D2CF404C4F24D97321AB6C2657900" ma:contentTypeVersion="2" ma:contentTypeDescription="Stvaranje novog dokumenta." ma:contentTypeScope="" ma:versionID="b3131b7aa81a7324a2574226c3c55db4">
  <xsd:schema xmlns:xsd="http://www.w3.org/2001/XMLSchema" xmlns:xs="http://www.w3.org/2001/XMLSchema" xmlns:p="http://schemas.microsoft.com/office/2006/metadata/properties" xmlns:ns2="3498d0d5-97d2-42ca-9090-95be33117fb9" targetNamespace="http://schemas.microsoft.com/office/2006/metadata/properties" ma:root="true" ma:fieldsID="dcaa8bb155d7e8a929135e5675f38e1e" ns2:_="">
    <xsd:import namespace="3498d0d5-97d2-42ca-9090-95be33117f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d0d5-97d2-42ca-9090-95be3311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6B1884-6F5B-411B-AFB0-C1DBDBF4F51B}"/>
</file>

<file path=customXml/itemProps2.xml><?xml version="1.0" encoding="utf-8"?>
<ds:datastoreItem xmlns:ds="http://schemas.openxmlformats.org/officeDocument/2006/customXml" ds:itemID="{ED54BB19-71C1-4E17-8547-5AB14044B4BB}"/>
</file>

<file path=customXml/itemProps3.xml><?xml version="1.0" encoding="utf-8"?>
<ds:datastoreItem xmlns:ds="http://schemas.openxmlformats.org/officeDocument/2006/customXml" ds:itemID="{69A3D2A6-7533-4D8F-AFC5-6F8BE862B5FA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86</TotalTime>
  <Words>1578</Words>
  <Application>Microsoft Office PowerPoint</Application>
  <PresentationFormat>Široki zaslon</PresentationFormat>
  <Paragraphs>167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6" baseType="lpstr">
      <vt:lpstr>Abadi</vt:lpstr>
      <vt:lpstr>Arial</vt:lpstr>
      <vt:lpstr>Gill Sans MT</vt:lpstr>
      <vt:lpstr>Paket</vt:lpstr>
      <vt:lpstr>Što učenici misle o online nastavi</vt:lpstr>
      <vt:lpstr>O UPITNIKU</vt:lpstr>
      <vt:lpstr>PowerPoint prezentacija</vt:lpstr>
      <vt:lpstr>PowerPoint prezentacija</vt:lpstr>
      <vt:lpstr>PowerPoint prezentacija</vt:lpstr>
      <vt:lpstr>PowerPoint prezentacija</vt:lpstr>
      <vt:lpstr> 5.  Koji je tebi najdraži oblik on-line nastave, za pratiti? </vt:lpstr>
      <vt:lpstr>6. Kakve zadatke  u on- line nastavi najviše „voliš“? </vt:lpstr>
      <vt:lpstr> 7. Što učitelji najviše koriste (koje oblike i načine rada ) ? </vt:lpstr>
      <vt:lpstr>PowerPoint prezentacija</vt:lpstr>
      <vt:lpstr> 8. Koje su za tebe prednosti on-line nastave? </vt:lpstr>
      <vt:lpstr> 9.   Koji su za tebe nedostaci on-line nastave? </vt:lpstr>
      <vt:lpstr>PowerPoint prezentacija</vt:lpstr>
      <vt:lpstr>PowerPoint prezentacija</vt:lpstr>
      <vt:lpstr> 11.  Ako ti nedostaje nastava u učionici, na što točno misliš? </vt:lpstr>
      <vt:lpstr>PowerPoint prezentacija</vt:lpstr>
      <vt:lpstr>PowerPoint prezentacija</vt:lpstr>
      <vt:lpstr> 14.    Ako ti nedostaje, navedi što točno? </vt:lpstr>
      <vt:lpstr> 15. Što biste poručili nastavnicima koji s vama rade online nastavu? </vt:lpstr>
      <vt:lpstr>PowerPoint prezentacija</vt:lpstr>
      <vt:lpstr> Umjesto zaključka </vt:lpstr>
      <vt:lpstr>I za kraj….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Što učenici misle o online nastavi</dc:title>
  <dc:creator>Ingrid Šimičić</dc:creator>
  <cp:lastModifiedBy>Ingrid Šimičić</cp:lastModifiedBy>
  <cp:revision>20</cp:revision>
  <dcterms:created xsi:type="dcterms:W3CDTF">2020-04-07T08:26:57Z</dcterms:created>
  <dcterms:modified xsi:type="dcterms:W3CDTF">2020-04-08T08:08:19Z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0x010100A66D2CF404C4F24D97321AB6C2657900</vt:lpwstr>
  </property>
</Properties>
</file>