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58" r:id="rId5"/>
    <p:sldId id="259" r:id="rId6"/>
    <p:sldId id="260" r:id="rId7"/>
    <p:sldId id="261" r:id="rId8"/>
    <p:sldId id="263" r:id="rId9"/>
    <p:sldId id="264" r:id="rId10"/>
    <p:sldId id="265" r:id="rId11"/>
    <p:sldId id="266" r:id="rId12"/>
    <p:sldId id="267" r:id="rId13"/>
    <p:sldId id="268" r:id="rId14"/>
    <p:sldId id="269" r:id="rId15"/>
    <p:sldId id="275" r:id="rId16"/>
    <p:sldId id="271" r:id="rId17"/>
    <p:sldId id="273" r:id="rId18"/>
    <p:sldId id="274" r:id="rId19"/>
    <p:sldId id="272"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2B2B2"/>
    <a:srgbClr val="FFCC99"/>
    <a:srgbClr val="CC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7DAE385-3904-4F0D-93CA-28B2451A59A3}"/>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25B6AA54-2EA5-4162-A017-347023239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D041A881-6B3F-41CC-8B75-623591D80B94}"/>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5" name="Rezervirano mjesto podnožja 4">
            <a:extLst>
              <a:ext uri="{FF2B5EF4-FFF2-40B4-BE49-F238E27FC236}">
                <a16:creationId xmlns:a16="http://schemas.microsoft.com/office/drawing/2014/main" id="{2191A284-46D0-40B8-971C-D0440EB802D4}"/>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BB94576-7CE8-4BBA-8941-6F4A4CBB55DC}"/>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63653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219B9B-7852-4738-980F-282A55580C86}"/>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D525E837-74CE-4055-A5E7-E001C99D42C1}"/>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C727487-3DD0-4131-BF8C-87BE2A2617D3}"/>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5" name="Rezervirano mjesto podnožja 4">
            <a:extLst>
              <a:ext uri="{FF2B5EF4-FFF2-40B4-BE49-F238E27FC236}">
                <a16:creationId xmlns:a16="http://schemas.microsoft.com/office/drawing/2014/main" id="{0F63D18D-856E-44EF-BF28-2AE7443D2375}"/>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CF9A90BC-4A5F-48C8-B3B9-835E8BE1DA25}"/>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38625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3B14686D-4887-4FBA-96CD-F47430B59AD6}"/>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B4286E24-6D0B-4357-882F-18FB14937E01}"/>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B2F88D63-4E32-431E-9A54-33889A440E90}"/>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5" name="Rezervirano mjesto podnožja 4">
            <a:extLst>
              <a:ext uri="{FF2B5EF4-FFF2-40B4-BE49-F238E27FC236}">
                <a16:creationId xmlns:a16="http://schemas.microsoft.com/office/drawing/2014/main" id="{3B1DE891-F06F-4BA3-8E2E-E9209B39C24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535CF1BE-C581-44EA-AF21-ED1915D850AB}"/>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3260389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D74C1D-5110-46F5-A506-4B7A2A90566F}"/>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9C367439-14C1-410B-B3FC-711A980EE9C4}"/>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9258D7A-CDD2-48C0-A755-D0E943457D75}"/>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5" name="Rezervirano mjesto podnožja 4">
            <a:extLst>
              <a:ext uri="{FF2B5EF4-FFF2-40B4-BE49-F238E27FC236}">
                <a16:creationId xmlns:a16="http://schemas.microsoft.com/office/drawing/2014/main" id="{632DCB2E-FEC4-4CC4-AED1-E37C439B502D}"/>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1967BAA5-E2CA-48ED-B2B6-877949FD17F0}"/>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31199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33EE7F7-2711-4E85-ACEA-A47BC924311D}"/>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73FEA56E-AC4C-4318-A2CE-96719BB64E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841630F5-652D-4070-9D8D-5D31D9C102D6}"/>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5" name="Rezervirano mjesto podnožja 4">
            <a:extLst>
              <a:ext uri="{FF2B5EF4-FFF2-40B4-BE49-F238E27FC236}">
                <a16:creationId xmlns:a16="http://schemas.microsoft.com/office/drawing/2014/main" id="{493454C1-C4D1-49CE-BED5-7BD59B88F1F2}"/>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6806997B-0936-437E-A8D6-D8F18ECEB4F7}"/>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132661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173641B-B5AD-4B30-A97A-020DD6EAC8F9}"/>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EE0EE919-6691-4C93-A6FC-22873AF78D78}"/>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6FA097C1-427A-4AC5-A409-24957776F8FB}"/>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B6D03361-DD7E-4DC4-9628-45F1821AA2F4}"/>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6" name="Rezervirano mjesto podnožja 5">
            <a:extLst>
              <a:ext uri="{FF2B5EF4-FFF2-40B4-BE49-F238E27FC236}">
                <a16:creationId xmlns:a16="http://schemas.microsoft.com/office/drawing/2014/main" id="{F766F64A-FDB9-4C9B-B872-D4429B05A899}"/>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CA84514-2AD3-4623-8A25-9C77E8BEBD2D}"/>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422041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6FE310-F598-4E63-A762-877558F64A9F}"/>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8A8052BD-B55C-4707-986F-3344029894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59B31517-5BBE-4211-83DF-5FAB6A42DC51}"/>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3FE1351B-420B-41D6-972B-23FC71FBA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2916F0C2-72B3-4507-BC8F-BB06458F07B1}"/>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B31A9551-07B9-4833-A76B-1A6779C8E99D}"/>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8" name="Rezervirano mjesto podnožja 7">
            <a:extLst>
              <a:ext uri="{FF2B5EF4-FFF2-40B4-BE49-F238E27FC236}">
                <a16:creationId xmlns:a16="http://schemas.microsoft.com/office/drawing/2014/main" id="{8C0E9FA1-16E0-48C1-8C12-D46D2B73BE85}"/>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4DFD2DB8-9A0F-46E4-A1E5-B6D4495C09E9}"/>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11215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BFD6A85-891F-4505-82D1-C79AED8D4856}"/>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290C8658-5956-47E5-9698-7BED649B6399}"/>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4" name="Rezervirano mjesto podnožja 3">
            <a:extLst>
              <a:ext uri="{FF2B5EF4-FFF2-40B4-BE49-F238E27FC236}">
                <a16:creationId xmlns:a16="http://schemas.microsoft.com/office/drawing/2014/main" id="{A519BD58-8072-4BE1-8D56-D5F8AC70378F}"/>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5A96B685-65D6-4ECE-BB65-0D60C7AD83AE}"/>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81739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41A2E64E-1110-47B7-8F6D-54A127B5A2CB}"/>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3" name="Rezervirano mjesto podnožja 2">
            <a:extLst>
              <a:ext uri="{FF2B5EF4-FFF2-40B4-BE49-F238E27FC236}">
                <a16:creationId xmlns:a16="http://schemas.microsoft.com/office/drawing/2014/main" id="{4A31D78F-1FAD-4021-946F-64B326714AD4}"/>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2D88AD21-26C0-45B2-AB3A-D0E78CFFB463}"/>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125132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52CDF1-6A81-46F7-AB48-7FC8693D809E}"/>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58F1B57D-C420-4168-9677-5C967847EC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607E6E4C-87ED-4F4F-ABA4-A7FD5E2D6E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F3800594-12BA-46B5-A54A-2F0D72B6112D}"/>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6" name="Rezervirano mjesto podnožja 5">
            <a:extLst>
              <a:ext uri="{FF2B5EF4-FFF2-40B4-BE49-F238E27FC236}">
                <a16:creationId xmlns:a16="http://schemas.microsoft.com/office/drawing/2014/main" id="{333A61A9-8F7B-43DB-B9DF-F77DCC7FC2F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D9AE7B0F-2EFE-4875-BF52-253E5007861D}"/>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234748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A826F0-4609-4374-99FF-8B291D1AEA8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5C7004D0-BC8F-400F-A3DF-2E957C4C5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F8354CFA-DCC1-4D54-861E-E57FC3F46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44E2A69E-A10E-4FC5-A81F-DB85B051D420}"/>
              </a:ext>
            </a:extLst>
          </p:cNvPr>
          <p:cNvSpPr>
            <a:spLocks noGrp="1"/>
          </p:cNvSpPr>
          <p:nvPr>
            <p:ph type="dt" sz="half" idx="10"/>
          </p:nvPr>
        </p:nvSpPr>
        <p:spPr/>
        <p:txBody>
          <a:bodyPr/>
          <a:lstStyle/>
          <a:p>
            <a:fld id="{556A1E9E-798B-4A86-94C8-A6005A8D91A5}" type="datetimeFigureOut">
              <a:rPr lang="hr-HR" smtClean="0"/>
              <a:t>23.4.2021.</a:t>
            </a:fld>
            <a:endParaRPr lang="hr-HR"/>
          </a:p>
        </p:txBody>
      </p:sp>
      <p:sp>
        <p:nvSpPr>
          <p:cNvPr id="6" name="Rezervirano mjesto podnožja 5">
            <a:extLst>
              <a:ext uri="{FF2B5EF4-FFF2-40B4-BE49-F238E27FC236}">
                <a16:creationId xmlns:a16="http://schemas.microsoft.com/office/drawing/2014/main" id="{6DB34F6B-F0C3-4A4C-AC25-28CC3BFEFE15}"/>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CEFA43B3-D8D5-47DC-867E-BD1C92E4FD97}"/>
              </a:ext>
            </a:extLst>
          </p:cNvPr>
          <p:cNvSpPr>
            <a:spLocks noGrp="1"/>
          </p:cNvSpPr>
          <p:nvPr>
            <p:ph type="sldNum" sz="quarter" idx="12"/>
          </p:nvPr>
        </p:nvSpPr>
        <p:spPr/>
        <p:txBody>
          <a:bodyPr/>
          <a:lstStyle/>
          <a:p>
            <a:fld id="{098EF43C-B3AC-4F03-8BB1-17D46EF877B3}" type="slidenum">
              <a:rPr lang="hr-HR" smtClean="0"/>
              <a:t>‹#›</a:t>
            </a:fld>
            <a:endParaRPr lang="hr-HR"/>
          </a:p>
        </p:txBody>
      </p:sp>
    </p:spTree>
    <p:extLst>
      <p:ext uri="{BB962C8B-B14F-4D97-AF65-F5344CB8AC3E}">
        <p14:creationId xmlns:p14="http://schemas.microsoft.com/office/powerpoint/2010/main" val="142628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E01DB810-3C85-430B-91C3-0EB3B00A16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C1EFEC61-248D-4D37-A413-0A5E49D6B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C7F67471-658E-4B27-ACEA-C7A30E512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A1E9E-798B-4A86-94C8-A6005A8D91A5}" type="datetimeFigureOut">
              <a:rPr lang="hr-HR" smtClean="0"/>
              <a:t>23.4.2021.</a:t>
            </a:fld>
            <a:endParaRPr lang="hr-HR"/>
          </a:p>
        </p:txBody>
      </p:sp>
      <p:sp>
        <p:nvSpPr>
          <p:cNvPr id="5" name="Rezervirano mjesto podnožja 4">
            <a:extLst>
              <a:ext uri="{FF2B5EF4-FFF2-40B4-BE49-F238E27FC236}">
                <a16:creationId xmlns:a16="http://schemas.microsoft.com/office/drawing/2014/main" id="{058864D6-59E7-4378-B8EC-D2A2EB211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0A3DCEAE-5293-4FC4-A7AC-D8FD4847E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EF43C-B3AC-4F03-8BB1-17D46EF877B3}" type="slidenum">
              <a:rPr lang="hr-HR" smtClean="0"/>
              <a:t>‹#›</a:t>
            </a:fld>
            <a:endParaRPr lang="hr-HR"/>
          </a:p>
        </p:txBody>
      </p:sp>
    </p:spTree>
    <p:extLst>
      <p:ext uri="{BB962C8B-B14F-4D97-AF65-F5344CB8AC3E}">
        <p14:creationId xmlns:p14="http://schemas.microsoft.com/office/powerpoint/2010/main" val="778092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slov 1">
            <a:extLst>
              <a:ext uri="{FF2B5EF4-FFF2-40B4-BE49-F238E27FC236}">
                <a16:creationId xmlns:a16="http://schemas.microsoft.com/office/drawing/2014/main" id="{420098E0-0317-4D1C-B3FB-40652FB2897B}"/>
              </a:ext>
            </a:extLst>
          </p:cNvPr>
          <p:cNvSpPr>
            <a:spLocks noGrp="1"/>
          </p:cNvSpPr>
          <p:nvPr>
            <p:ph type="ctrTitle"/>
          </p:nvPr>
        </p:nvSpPr>
        <p:spPr>
          <a:xfrm>
            <a:off x="2266544" y="1535771"/>
            <a:ext cx="7373566" cy="1455485"/>
          </a:xfrm>
        </p:spPr>
        <p:txBody>
          <a:bodyPr>
            <a:noAutofit/>
          </a:bodyPr>
          <a:lstStyle/>
          <a:p>
            <a:r>
              <a:rPr lang="hr-HR" sz="4800" b="1" dirty="0">
                <a:solidFill>
                  <a:srgbClr val="FFFFFF"/>
                </a:solidFill>
              </a:rPr>
              <a:t>UČITELJI O NASTAVI NA DALJINU</a:t>
            </a:r>
          </a:p>
        </p:txBody>
      </p:sp>
      <p:sp>
        <p:nvSpPr>
          <p:cNvPr id="3" name="Podnaslov 2">
            <a:extLst>
              <a:ext uri="{FF2B5EF4-FFF2-40B4-BE49-F238E27FC236}">
                <a16:creationId xmlns:a16="http://schemas.microsoft.com/office/drawing/2014/main" id="{7CB084DD-6F5C-4E23-86CB-8C6B41F97535}"/>
              </a:ext>
            </a:extLst>
          </p:cNvPr>
          <p:cNvSpPr>
            <a:spLocks noGrp="1"/>
          </p:cNvSpPr>
          <p:nvPr>
            <p:ph type="subTitle" idx="1"/>
          </p:nvPr>
        </p:nvSpPr>
        <p:spPr>
          <a:xfrm>
            <a:off x="2710097" y="2991256"/>
            <a:ext cx="6771806" cy="682079"/>
          </a:xfrm>
        </p:spPr>
        <p:txBody>
          <a:bodyPr>
            <a:noAutofit/>
          </a:bodyPr>
          <a:lstStyle/>
          <a:p>
            <a:r>
              <a:rPr lang="hr-HR" dirty="0">
                <a:solidFill>
                  <a:srgbClr val="FFFFFF"/>
                </a:solidFill>
              </a:rPr>
              <a:t>Prezentaciju pripremila : Ingrid Šimičić, pedagoginja</a:t>
            </a:r>
          </a:p>
          <a:p>
            <a:r>
              <a:rPr lang="hr-HR" dirty="0">
                <a:solidFill>
                  <a:srgbClr val="FFFFFF"/>
                </a:solidFill>
              </a:rPr>
              <a:t>       škole</a:t>
            </a:r>
          </a:p>
          <a:p>
            <a:r>
              <a:rPr lang="hr-HR" dirty="0">
                <a:solidFill>
                  <a:srgbClr val="FFFFFF"/>
                </a:solidFill>
              </a:rPr>
              <a:t>Travanj 2020.</a:t>
            </a:r>
          </a:p>
          <a:p>
            <a:r>
              <a:rPr lang="hr-HR" dirty="0">
                <a:solidFill>
                  <a:srgbClr val="FFFFFF"/>
                </a:solidFill>
              </a:rPr>
              <a:t>OŠ SKRAD</a:t>
            </a:r>
          </a:p>
        </p:txBody>
      </p:sp>
    </p:spTree>
    <p:extLst>
      <p:ext uri="{BB962C8B-B14F-4D97-AF65-F5344CB8AC3E}">
        <p14:creationId xmlns:p14="http://schemas.microsoft.com/office/powerpoint/2010/main" val="2533687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DF1DB5E-C9D2-4F5B-ABEE-D72436AE4F7D}"/>
              </a:ext>
            </a:extLst>
          </p:cNvPr>
          <p:cNvSpPr>
            <a:spLocks noGrp="1"/>
          </p:cNvSpPr>
          <p:nvPr>
            <p:ph idx="1"/>
          </p:nvPr>
        </p:nvSpPr>
        <p:spPr>
          <a:xfrm>
            <a:off x="951322" y="1036949"/>
            <a:ext cx="10515600" cy="5366258"/>
          </a:xfrm>
        </p:spPr>
        <p:txBody>
          <a:bodyPr/>
          <a:lstStyle/>
          <a:p>
            <a:r>
              <a:rPr lang="hr-HR" sz="2400" b="1" dirty="0"/>
              <a:t>…ne čitaju zadatak više puta već ispituju</a:t>
            </a:r>
          </a:p>
          <a:p>
            <a:pPr marL="0" indent="0">
              <a:buNone/>
            </a:pPr>
            <a:endParaRPr lang="hr-HR" sz="2400" b="1" dirty="0"/>
          </a:p>
          <a:p>
            <a:r>
              <a:rPr lang="hr-HR" sz="2400" b="1" dirty="0"/>
              <a:t> „</a:t>
            </a:r>
            <a:r>
              <a:rPr lang="hr-HR" sz="2400" dirty="0"/>
              <a:t>Učenici uglavnom nisu znali rješavati pojedine zadatke koji su od njih tražili višu razinu, poput zaključivanja, analiziranja itd., ali je dio učenika tada tražio pomoć i uz dopisivanje s učiteljem često su uspješno riješili zadatke.”</a:t>
            </a:r>
          </a:p>
          <a:p>
            <a:pPr marL="0" indent="0">
              <a:buNone/>
            </a:pPr>
            <a:endParaRPr lang="hr-HR" sz="2400" dirty="0"/>
          </a:p>
          <a:p>
            <a:r>
              <a:rPr lang="hr-HR" sz="2400" dirty="0"/>
              <a:t>Poteškoće su bile te što neki učenici nisu samostalni u rješavanju zadataka, neki nisu ozbiljno shvatili on – line nastavu pa imaju velike zaostatke, neki učenici bez razumijevanja čitaju zadatke pa pišu bez veze, osim toga ponekim učenicima roditelji pomažu rješavati zadatke što nije realan pokazatelj znanja.</a:t>
            </a:r>
          </a:p>
          <a:p>
            <a:endParaRPr lang="hr-HR" dirty="0"/>
          </a:p>
        </p:txBody>
      </p:sp>
    </p:spTree>
    <p:extLst>
      <p:ext uri="{BB962C8B-B14F-4D97-AF65-F5344CB8AC3E}">
        <p14:creationId xmlns:p14="http://schemas.microsoft.com/office/powerpoint/2010/main" val="122790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E0A65D1D-BEF1-4C57-AB84-916D23190A88}"/>
              </a:ext>
            </a:extLst>
          </p:cNvPr>
          <p:cNvSpPr>
            <a:spLocks noGrp="1"/>
          </p:cNvSpPr>
          <p:nvPr>
            <p:ph idx="1"/>
          </p:nvPr>
        </p:nvSpPr>
        <p:spPr>
          <a:xfrm>
            <a:off x="715653" y="665743"/>
            <a:ext cx="10515600" cy="5526514"/>
          </a:xfrm>
          <a:solidFill>
            <a:schemeClr val="accent1">
              <a:lumMod val="20000"/>
              <a:lumOff val="80000"/>
            </a:schemeClr>
          </a:solidFill>
        </p:spPr>
        <p:txBody>
          <a:bodyPr/>
          <a:lstStyle/>
          <a:p>
            <a:pPr marL="0" indent="0" algn="ctr">
              <a:buNone/>
            </a:pPr>
            <a:endParaRPr lang="hr-HR" sz="4000" i="1" dirty="0">
              <a:latin typeface="Abadi" panose="020B0604020104020204" pitchFamily="34" charset="0"/>
            </a:endParaRPr>
          </a:p>
          <a:p>
            <a:pPr marL="0" indent="0" algn="ctr">
              <a:buNone/>
            </a:pPr>
            <a:r>
              <a:rPr lang="hr-HR" sz="4000" i="1" dirty="0">
                <a:latin typeface="Abadi" panose="020B0604020104020204" pitchFamily="34" charset="0"/>
              </a:rPr>
              <a:t>3.</a:t>
            </a:r>
          </a:p>
          <a:p>
            <a:pPr marL="0" indent="0" algn="ctr">
              <a:buNone/>
            </a:pPr>
            <a:r>
              <a:rPr lang="hr-HR" sz="4000" i="1" dirty="0">
                <a:latin typeface="Abadi" panose="020B0604020104020204" pitchFamily="34" charset="0"/>
              </a:rPr>
              <a:t>PRIJEDLOZI ZA POBOLJŠANJE</a:t>
            </a:r>
          </a:p>
          <a:p>
            <a:pPr marL="0" indent="0">
              <a:buNone/>
            </a:pPr>
            <a:endParaRPr lang="hr-HR" dirty="0"/>
          </a:p>
        </p:txBody>
      </p:sp>
    </p:spTree>
    <p:extLst>
      <p:ext uri="{BB962C8B-B14F-4D97-AF65-F5344CB8AC3E}">
        <p14:creationId xmlns:p14="http://schemas.microsoft.com/office/powerpoint/2010/main" val="1857713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D9AFCF28-FF1D-4E72-A5F6-6896188A888C}"/>
              </a:ext>
            </a:extLst>
          </p:cNvPr>
          <p:cNvSpPr>
            <a:spLocks noGrp="1"/>
          </p:cNvSpPr>
          <p:nvPr>
            <p:ph idx="1"/>
          </p:nvPr>
        </p:nvSpPr>
        <p:spPr>
          <a:xfrm>
            <a:off x="461128" y="369953"/>
            <a:ext cx="10515600" cy="5790464"/>
          </a:xfrm>
          <a:solidFill>
            <a:schemeClr val="bg2"/>
          </a:solidFill>
        </p:spPr>
        <p:txBody>
          <a:bodyPr/>
          <a:lstStyle/>
          <a:p>
            <a:r>
              <a:rPr lang="hr-HR" sz="2400" i="1" dirty="0"/>
              <a:t>„Trebam još i više poticati učenike na čitanje te im pomoći u boljem pisanom izražavanju.”</a:t>
            </a:r>
          </a:p>
          <a:p>
            <a:pPr marL="0" indent="0">
              <a:buNone/>
            </a:pPr>
            <a:endParaRPr lang="hr-HR" sz="2400" i="1" dirty="0"/>
          </a:p>
          <a:p>
            <a:r>
              <a:rPr lang="hr-HR" sz="2400" i="1" dirty="0"/>
              <a:t>„Pokušat ću puno više snimati sebe kako rješavam i objašnjavam složenije zadatke te ću staviti snimak  na You tube i poslati im poveznicu. Također bih željela napraviti susret sa svim učenicima  iz pojedinog razreda putem video konferencije.”</a:t>
            </a:r>
          </a:p>
          <a:p>
            <a:pPr marL="0" indent="0">
              <a:buNone/>
            </a:pPr>
            <a:endParaRPr lang="hr-HR" sz="2400" i="1" dirty="0"/>
          </a:p>
          <a:p>
            <a:r>
              <a:rPr lang="hr-HR" sz="2400" i="1" dirty="0"/>
              <a:t>„Smatram da učenicima mogu olakšati snimanjem video lekcija.” </a:t>
            </a:r>
          </a:p>
          <a:p>
            <a:endParaRPr lang="hr-HR" sz="2400" i="1" dirty="0"/>
          </a:p>
          <a:p>
            <a:r>
              <a:rPr lang="hr-HR" sz="2400" i="1" dirty="0"/>
              <a:t>„Planiram učenicima dati kratke projekte kako bi lakše shvatili gradivo.”</a:t>
            </a:r>
          </a:p>
          <a:p>
            <a:r>
              <a:rPr lang="hr-HR" sz="2400" b="1" i="1" dirty="0"/>
              <a:t>„Orijentiranje na problemsku nastavu i dugoročnije planiranje sadržaja. Isprobavanje novih stvari van poznatog, uhodanog, klasičnog načina poučavanja i isprobavanje novih sadržaja.”</a:t>
            </a:r>
          </a:p>
          <a:p>
            <a:endParaRPr lang="hr-HR" sz="2400" dirty="0"/>
          </a:p>
          <a:p>
            <a:endParaRPr lang="hr-HR" sz="2400" i="1" dirty="0"/>
          </a:p>
          <a:p>
            <a:endParaRPr lang="hr-HR" dirty="0"/>
          </a:p>
        </p:txBody>
      </p:sp>
    </p:spTree>
    <p:extLst>
      <p:ext uri="{BB962C8B-B14F-4D97-AF65-F5344CB8AC3E}">
        <p14:creationId xmlns:p14="http://schemas.microsoft.com/office/powerpoint/2010/main" val="487159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218CDAE5-F504-4277-8C52-208D6D87CD4E}"/>
              </a:ext>
            </a:extLst>
          </p:cNvPr>
          <p:cNvSpPr>
            <a:spLocks noGrp="1"/>
          </p:cNvSpPr>
          <p:nvPr>
            <p:ph idx="1"/>
          </p:nvPr>
        </p:nvSpPr>
        <p:spPr>
          <a:xfrm>
            <a:off x="838200" y="716437"/>
            <a:ext cx="10515600" cy="5460526"/>
          </a:xfrm>
          <a:solidFill>
            <a:schemeClr val="accent5">
              <a:lumMod val="20000"/>
              <a:lumOff val="80000"/>
            </a:schemeClr>
          </a:solidFill>
        </p:spPr>
        <p:txBody>
          <a:bodyPr/>
          <a:lstStyle/>
          <a:p>
            <a:r>
              <a:rPr lang="hr-HR" sz="2400" i="1" dirty="0"/>
              <a:t>„Što se tiče predmetne nastave tražila sam povratnu informaciju o korištenju videa u nastavi i učenici su se izjasnili kako im je lakše neku temu obraditi uz video koji govori o toj temi nego bez njega (čitanjem iz udžbenika). Kao i u razrednoj nastavi, koristim kvizove kako bi učenici ponovili gradivo teme koju smo obrađivali no jedan dio učenika zaboravi riješiti kviz. Ipak smatram kako različitim online alatima mogu bolje zainteresirati učenike za obrazovne sadržaje.”</a:t>
            </a:r>
          </a:p>
          <a:p>
            <a:pPr marL="0" indent="0">
              <a:buNone/>
            </a:pPr>
            <a:endParaRPr lang="hr-HR" sz="2400" i="1" dirty="0"/>
          </a:p>
          <a:p>
            <a:r>
              <a:rPr lang="hr-HR" sz="2400" i="1" dirty="0"/>
              <a:t>„Smatram da je ovakva oblik nastave na duže vrijeme ipak neodrživ jer nisu svi učenici u jednakom položaju za rad od kuće. Razmišljao sam o korištenju raznih alata za što bolje provođenje on-line nastave, ali budući da bi se učenici prvi put sreli s njima vjerojatno ne bi razumjeli što moraju napraviti što bi izazvalo otpor u rješavanju. </a:t>
            </a:r>
            <a:r>
              <a:rPr lang="hr-HR" sz="2400" b="1" i="1" dirty="0"/>
              <a:t>Pokušavam raditi na tome da učenike opterećujem što manje te da oni sami uče.”</a:t>
            </a:r>
            <a:endParaRPr lang="hr-HR" sz="2400" i="1" dirty="0"/>
          </a:p>
          <a:p>
            <a:endParaRPr lang="hr-HR" dirty="0"/>
          </a:p>
        </p:txBody>
      </p:sp>
    </p:spTree>
    <p:extLst>
      <p:ext uri="{BB962C8B-B14F-4D97-AF65-F5344CB8AC3E}">
        <p14:creationId xmlns:p14="http://schemas.microsoft.com/office/powerpoint/2010/main" val="141879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D18AC0FA-6FEF-46AF-AC6C-74F9FC7742ED}"/>
              </a:ext>
            </a:extLst>
          </p:cNvPr>
          <p:cNvSpPr>
            <a:spLocks noGrp="1"/>
          </p:cNvSpPr>
          <p:nvPr>
            <p:ph idx="1"/>
          </p:nvPr>
        </p:nvSpPr>
        <p:spPr>
          <a:xfrm>
            <a:off x="838200" y="593889"/>
            <a:ext cx="10515600" cy="5583074"/>
          </a:xfrm>
          <a:solidFill>
            <a:schemeClr val="accent1">
              <a:lumMod val="20000"/>
              <a:lumOff val="80000"/>
            </a:schemeClr>
          </a:solidFill>
        </p:spPr>
        <p:txBody>
          <a:bodyPr/>
          <a:lstStyle/>
          <a:p>
            <a:pPr>
              <a:lnSpc>
                <a:spcPct val="100000"/>
              </a:lnSpc>
            </a:pPr>
            <a:r>
              <a:rPr lang="hr-HR" sz="2400" i="1" dirty="0"/>
              <a:t>„Bilo bi dobro kad bi se mogla s njima čuti video pozivom samo da čujem kako izgovaraju riječi prilikom govorenja i čitanja pojedinih tekstova. Planiram učenicima izraditi kvizove, kratke projekte u kojima mogu još više sami nešto napraviti, istražiti i napisati, izraditi plakate, prezentacije određenih tema, gramatičke sadržaje ću pojednostaviti koliko mogu i također putem različitih metoda (igre riječima, povezivanje, zadaci na različitim internetskim stranicama, zadaci u digitalnim udžbenicima, itd.) približiti ih učenicima.”</a:t>
            </a:r>
          </a:p>
          <a:p>
            <a:pPr>
              <a:lnSpc>
                <a:spcPct val="100000"/>
              </a:lnSpc>
            </a:pPr>
            <a:endParaRPr lang="hr-HR" sz="2400" i="1" dirty="0"/>
          </a:p>
          <a:p>
            <a:pPr>
              <a:lnSpc>
                <a:spcPct val="100000"/>
              </a:lnSpc>
            </a:pPr>
            <a:endParaRPr lang="hr-HR" sz="2400" i="1" dirty="0"/>
          </a:p>
          <a:p>
            <a:r>
              <a:rPr lang="hr-HR" b="1" dirty="0"/>
              <a:t>Dogovor o tome - tko će kada imati kakvo ispitivanje i u koliko sati da se ne bi preklapali.</a:t>
            </a:r>
            <a:endParaRPr lang="hr-HR" dirty="0"/>
          </a:p>
          <a:p>
            <a:endParaRPr lang="hr-HR" dirty="0"/>
          </a:p>
        </p:txBody>
      </p:sp>
    </p:spTree>
    <p:extLst>
      <p:ext uri="{BB962C8B-B14F-4D97-AF65-F5344CB8AC3E}">
        <p14:creationId xmlns:p14="http://schemas.microsoft.com/office/powerpoint/2010/main" val="3771400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B21AB359-1348-4328-8EE5-F746BD1065AC}"/>
              </a:ext>
            </a:extLst>
          </p:cNvPr>
          <p:cNvSpPr>
            <a:spLocks noGrp="1"/>
          </p:cNvSpPr>
          <p:nvPr>
            <p:ph idx="1"/>
          </p:nvPr>
        </p:nvSpPr>
        <p:spPr>
          <a:xfrm>
            <a:off x="838200" y="876694"/>
            <a:ext cx="10515600" cy="5498233"/>
          </a:xfrm>
          <a:gradFill flip="none" rotWithShape="1">
            <a:gsLst>
              <a:gs pos="0">
                <a:srgbClr val="CC0000">
                  <a:tint val="66000"/>
                  <a:satMod val="160000"/>
                </a:srgbClr>
              </a:gs>
              <a:gs pos="50000">
                <a:srgbClr val="CC0000">
                  <a:tint val="44500"/>
                  <a:satMod val="160000"/>
                </a:srgbClr>
              </a:gs>
              <a:gs pos="100000">
                <a:srgbClr val="CC0000">
                  <a:tint val="23500"/>
                  <a:satMod val="160000"/>
                </a:srgbClr>
              </a:gs>
            </a:gsLst>
            <a:lin ang="16200000" scaled="1"/>
            <a:tileRect/>
          </a:gradFill>
          <a:ln>
            <a:solidFill>
              <a:srgbClr val="FFCC99"/>
            </a:solidFill>
          </a:ln>
        </p:spPr>
        <p:txBody>
          <a:bodyPr/>
          <a:lstStyle/>
          <a:p>
            <a:pPr marL="0" indent="0" algn="ctr">
              <a:buNone/>
            </a:pPr>
            <a:endParaRPr lang="hr-HR" b="1" i="1" dirty="0"/>
          </a:p>
          <a:p>
            <a:pPr marL="0" indent="0" algn="ctr">
              <a:buNone/>
            </a:pPr>
            <a:endParaRPr lang="hr-HR" b="1" i="1" dirty="0"/>
          </a:p>
          <a:p>
            <a:pPr marL="0" indent="0" algn="ctr">
              <a:buNone/>
            </a:pPr>
            <a:r>
              <a:rPr lang="hr-HR" sz="5400" b="1" i="1" dirty="0">
                <a:latin typeface="Abadi" panose="020B0604020104020204" pitchFamily="34" charset="0"/>
              </a:rPr>
              <a:t>O P Ć I    Z A K LJ U Č C I</a:t>
            </a:r>
            <a:endParaRPr lang="hr-HR" sz="5400" dirty="0">
              <a:latin typeface="Abadi" panose="020B0604020104020204" pitchFamily="34" charset="0"/>
            </a:endParaRPr>
          </a:p>
        </p:txBody>
      </p:sp>
    </p:spTree>
    <p:extLst>
      <p:ext uri="{BB962C8B-B14F-4D97-AF65-F5344CB8AC3E}">
        <p14:creationId xmlns:p14="http://schemas.microsoft.com/office/powerpoint/2010/main" val="756795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52CA9F5-55A1-4E79-A756-68EACA3AEE8F}"/>
              </a:ext>
            </a:extLst>
          </p:cNvPr>
          <p:cNvSpPr>
            <a:spLocks noGrp="1"/>
          </p:cNvSpPr>
          <p:nvPr>
            <p:ph idx="1"/>
          </p:nvPr>
        </p:nvSpPr>
        <p:spPr>
          <a:xfrm>
            <a:off x="556181" y="471340"/>
            <a:ext cx="10797619" cy="5705623"/>
          </a:xfrm>
          <a:solidFill>
            <a:schemeClr val="accent1">
              <a:lumMod val="20000"/>
              <a:lumOff val="80000"/>
            </a:schemeClr>
          </a:solidFill>
          <a:ln>
            <a:solidFill>
              <a:srgbClr val="FFFFFF"/>
            </a:solidFill>
          </a:ln>
        </p:spPr>
        <p:txBody>
          <a:bodyPr>
            <a:normAutofit fontScale="70000" lnSpcReduction="20000"/>
          </a:bodyPr>
          <a:lstStyle/>
          <a:p>
            <a:pPr marL="0" indent="0">
              <a:buNone/>
            </a:pPr>
            <a:endParaRPr lang="hr-HR" b="1" dirty="0">
              <a:solidFill>
                <a:srgbClr val="FF0000"/>
              </a:solidFill>
            </a:endParaRPr>
          </a:p>
          <a:p>
            <a:pPr marL="0" indent="0">
              <a:buNone/>
            </a:pPr>
            <a:r>
              <a:rPr lang="hr-HR" b="1" dirty="0">
                <a:solidFill>
                  <a:srgbClr val="FF0000"/>
                </a:solidFill>
              </a:rPr>
              <a:t>DOBRE STRANE</a:t>
            </a:r>
          </a:p>
          <a:p>
            <a:pPr marL="0" indent="0">
              <a:buNone/>
            </a:pPr>
            <a:endParaRPr lang="hr-HR" b="1" dirty="0">
              <a:solidFill>
                <a:srgbClr val="FF0000"/>
              </a:solidFill>
            </a:endParaRPr>
          </a:p>
          <a:p>
            <a:r>
              <a:rPr lang="hr-HR" dirty="0"/>
              <a:t>Učenje služenja raznim digitalnim alatima- i od strane učenika i nas učiteljica, učitelja (i stručnih suradnica)</a:t>
            </a:r>
          </a:p>
          <a:p>
            <a:pPr marL="0" indent="0">
              <a:buNone/>
            </a:pPr>
            <a:endParaRPr lang="hr-HR" dirty="0"/>
          </a:p>
          <a:p>
            <a:r>
              <a:rPr lang="hr-HR" dirty="0"/>
              <a:t>Komunikacija  s učenicima je aktivna, dvosmjerna, uvijek sa povratnom informacijom, „neposredna i direktna”</a:t>
            </a:r>
          </a:p>
          <a:p>
            <a:pPr marL="0" indent="0">
              <a:buNone/>
            </a:pPr>
            <a:endParaRPr lang="hr-HR" dirty="0"/>
          </a:p>
          <a:p>
            <a:r>
              <a:rPr lang="hr-HR" dirty="0"/>
              <a:t>U komunikaciji više slobode i opuštenosti posebice u „čavrljanju”, jer učenici nemaju neugodu od neželjenih komentara od strane suučenika iz razreda (smatram to važnim , jer će tako bez kompleksa i nesigurnosti, „lakše” pitati i propitivati) – odnosi se na većinu , nažalost ne na sve učenike</a:t>
            </a:r>
          </a:p>
          <a:p>
            <a:pPr marL="0" indent="0">
              <a:buNone/>
            </a:pPr>
            <a:endParaRPr lang="hr-HR" dirty="0"/>
          </a:p>
          <a:p>
            <a:r>
              <a:rPr lang="hr-HR" dirty="0"/>
              <a:t>Više „istraživačkog” rada učenika</a:t>
            </a:r>
          </a:p>
          <a:p>
            <a:pPr marL="0" indent="0">
              <a:buNone/>
            </a:pPr>
            <a:endParaRPr lang="hr-HR" dirty="0"/>
          </a:p>
          <a:p>
            <a:r>
              <a:rPr lang="hr-HR" dirty="0"/>
              <a:t>Razvijanje samostalnosti kod učenika, dodala bih i odgovornosti te stvaranje realne slike svojih mogućnosti i sposobnosti</a:t>
            </a:r>
          </a:p>
          <a:p>
            <a:endParaRPr lang="hr-HR" dirty="0"/>
          </a:p>
          <a:p>
            <a:endParaRPr lang="hr-HR" dirty="0"/>
          </a:p>
          <a:p>
            <a:endParaRPr lang="hr-HR" dirty="0"/>
          </a:p>
        </p:txBody>
      </p:sp>
    </p:spTree>
    <p:extLst>
      <p:ext uri="{BB962C8B-B14F-4D97-AF65-F5344CB8AC3E}">
        <p14:creationId xmlns:p14="http://schemas.microsoft.com/office/powerpoint/2010/main" val="2088069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21CF10E-53C9-40D3-B5AC-99857443ABC6}"/>
              </a:ext>
            </a:extLst>
          </p:cNvPr>
          <p:cNvSpPr>
            <a:spLocks noGrp="1"/>
          </p:cNvSpPr>
          <p:nvPr>
            <p:ph idx="1"/>
          </p:nvPr>
        </p:nvSpPr>
        <p:spPr>
          <a:xfrm>
            <a:off x="838200" y="480767"/>
            <a:ext cx="10515600" cy="5696196"/>
          </a:xfrm>
          <a:solidFill>
            <a:schemeClr val="bg2"/>
          </a:solidFill>
        </p:spPr>
        <p:txBody>
          <a:bodyPr>
            <a:normAutofit fontScale="70000" lnSpcReduction="20000"/>
          </a:bodyPr>
          <a:lstStyle/>
          <a:p>
            <a:pPr marL="0" indent="0">
              <a:buNone/>
            </a:pPr>
            <a:endParaRPr lang="hr-HR" sz="3300" b="1" dirty="0">
              <a:solidFill>
                <a:srgbClr val="FF0000"/>
              </a:solidFill>
            </a:endParaRPr>
          </a:p>
          <a:p>
            <a:pPr marL="0" indent="0">
              <a:buNone/>
            </a:pPr>
            <a:r>
              <a:rPr lang="hr-HR" sz="3300" b="1" dirty="0">
                <a:solidFill>
                  <a:srgbClr val="FF0000"/>
                </a:solidFill>
              </a:rPr>
              <a:t>POTEŠKOĆE</a:t>
            </a:r>
          </a:p>
          <a:p>
            <a:pPr marL="0" indent="0">
              <a:buNone/>
            </a:pPr>
            <a:endParaRPr lang="hr-HR" b="1" dirty="0">
              <a:solidFill>
                <a:srgbClr val="FF0000"/>
              </a:solidFill>
            </a:endParaRPr>
          </a:p>
          <a:p>
            <a:pPr marL="0" indent="0">
              <a:buNone/>
            </a:pPr>
            <a:r>
              <a:rPr lang="hr-HR" sz="2600" i="1" dirty="0"/>
              <a:t>Poteškoće se zapravo odnose i uglavnom su vezane za učenike koji i na redovnoj nastavi ne žele ili neće raditi, koji ne uče, kojima je dosadno, nisu motivirani i/ili su prepušteni  sami sebi.</a:t>
            </a:r>
          </a:p>
          <a:p>
            <a:pPr marL="0" indent="0">
              <a:buNone/>
            </a:pPr>
            <a:endParaRPr lang="hr-HR" sz="2600" i="1" dirty="0"/>
          </a:p>
          <a:p>
            <a:pPr>
              <a:buFontTx/>
              <a:buChar char="-"/>
            </a:pPr>
            <a:r>
              <a:rPr lang="hr-HR" dirty="0"/>
              <a:t>Tehničke smetnje</a:t>
            </a:r>
          </a:p>
          <a:p>
            <a:pPr marL="0" indent="0">
              <a:buNone/>
            </a:pPr>
            <a:endParaRPr lang="hr-HR" dirty="0"/>
          </a:p>
          <a:p>
            <a:pPr>
              <a:buFontTx/>
              <a:buChar char="-"/>
            </a:pPr>
            <a:r>
              <a:rPr lang="hr-HR" dirty="0"/>
              <a:t>Zaostajanje s radom (ne rješavaju jer neće, ne znaju, puste za kasnije, pa zaborave, zbunjuje ih tehnologija,…)</a:t>
            </a:r>
          </a:p>
          <a:p>
            <a:pPr marL="0" indent="0">
              <a:buNone/>
            </a:pPr>
            <a:endParaRPr lang="hr-HR" dirty="0"/>
          </a:p>
          <a:p>
            <a:pPr>
              <a:buFontTx/>
              <a:buChar char="-"/>
            </a:pPr>
            <a:r>
              <a:rPr lang="hr-HR" dirty="0"/>
              <a:t>Ne razumiju što treba, ne snalaze se</a:t>
            </a:r>
          </a:p>
          <a:p>
            <a:pPr marL="0" indent="0">
              <a:buNone/>
            </a:pPr>
            <a:endParaRPr lang="hr-HR" dirty="0"/>
          </a:p>
          <a:p>
            <a:pPr>
              <a:buFontTx/>
              <a:buChar char="-"/>
            </a:pPr>
            <a:r>
              <a:rPr lang="hr-HR" dirty="0"/>
              <a:t>Prema mišljenjima pojedinih učiteljica, određeno gradivo je učenicima teško i nerazumljivo – zbog toga i opada motivacija i interes</a:t>
            </a:r>
          </a:p>
          <a:p>
            <a:pPr marL="0" indent="0">
              <a:buNone/>
            </a:pPr>
            <a:endParaRPr lang="hr-HR" dirty="0"/>
          </a:p>
          <a:p>
            <a:pPr>
              <a:buFontTx/>
              <a:buChar char="-"/>
            </a:pPr>
            <a:r>
              <a:rPr lang="hr-HR" dirty="0"/>
              <a:t>Nedostatak Vaše žive riječi, interakcije, pojašnjenja na „licu mjesta”</a:t>
            </a:r>
          </a:p>
          <a:p>
            <a:pPr>
              <a:buFontTx/>
              <a:buChar char="-"/>
            </a:pPr>
            <a:endParaRPr lang="hr-HR" dirty="0"/>
          </a:p>
        </p:txBody>
      </p:sp>
    </p:spTree>
    <p:extLst>
      <p:ext uri="{BB962C8B-B14F-4D97-AF65-F5344CB8AC3E}">
        <p14:creationId xmlns:p14="http://schemas.microsoft.com/office/powerpoint/2010/main" val="1622684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BE5D12EE-F5A9-46AF-96AE-42C13BF59A69}"/>
              </a:ext>
            </a:extLst>
          </p:cNvPr>
          <p:cNvSpPr>
            <a:spLocks noGrp="1"/>
          </p:cNvSpPr>
          <p:nvPr>
            <p:ph idx="1"/>
          </p:nvPr>
        </p:nvSpPr>
        <p:spPr>
          <a:xfrm>
            <a:off x="838200" y="443060"/>
            <a:ext cx="10515600" cy="5733903"/>
          </a:xfrm>
        </p:spPr>
        <p:txBody>
          <a:bodyPr>
            <a:normAutofit fontScale="77500" lnSpcReduction="20000"/>
          </a:bodyPr>
          <a:lstStyle/>
          <a:p>
            <a:pPr marL="0" indent="0">
              <a:buNone/>
            </a:pPr>
            <a:r>
              <a:rPr lang="hr-HR" sz="3000" b="1" dirty="0">
                <a:solidFill>
                  <a:srgbClr val="FF0000"/>
                </a:solidFill>
              </a:rPr>
              <a:t>PRIJEDLOZI ZA POBOLJŠANJE</a:t>
            </a:r>
          </a:p>
          <a:p>
            <a:pPr marL="0" indent="0">
              <a:buNone/>
            </a:pPr>
            <a:endParaRPr lang="hr-HR" sz="3000" b="1" dirty="0">
              <a:solidFill>
                <a:srgbClr val="FF0000"/>
              </a:solidFill>
            </a:endParaRPr>
          </a:p>
          <a:p>
            <a:pPr>
              <a:buFontTx/>
              <a:buChar char="-"/>
            </a:pPr>
            <a:r>
              <a:rPr lang="hr-HR" dirty="0"/>
              <a:t>Primjena </a:t>
            </a:r>
            <a:r>
              <a:rPr lang="hr-HR" i="1" dirty="0" err="1"/>
              <a:t>videonastave</a:t>
            </a:r>
            <a:endParaRPr lang="hr-HR" i="1" dirty="0"/>
          </a:p>
          <a:p>
            <a:pPr>
              <a:buFontTx/>
              <a:buChar char="-"/>
            </a:pPr>
            <a:r>
              <a:rPr lang="hr-HR" dirty="0"/>
              <a:t>Više projekata, istraživačkog rada (</a:t>
            </a:r>
            <a:r>
              <a:rPr lang="hr-HR" sz="2400" dirty="0"/>
              <a:t>naravno sve to manje zahtjevno i u manjem obimu)</a:t>
            </a:r>
            <a:endParaRPr lang="hr-HR" dirty="0"/>
          </a:p>
          <a:p>
            <a:pPr>
              <a:buFontTx/>
              <a:buChar char="-"/>
            </a:pPr>
            <a:r>
              <a:rPr lang="hr-HR" dirty="0"/>
              <a:t>Kvizovi</a:t>
            </a:r>
          </a:p>
          <a:p>
            <a:pPr>
              <a:buFontTx/>
              <a:buChar char="-"/>
            </a:pPr>
            <a:r>
              <a:rPr lang="hr-HR" dirty="0"/>
              <a:t>Sadržajno rasterećenje</a:t>
            </a:r>
          </a:p>
          <a:p>
            <a:pPr>
              <a:buFontTx/>
              <a:buChar char="-"/>
            </a:pPr>
            <a:endParaRPr lang="hr-HR" dirty="0"/>
          </a:p>
          <a:p>
            <a:pPr marL="0" indent="0">
              <a:buNone/>
            </a:pPr>
            <a:r>
              <a:rPr lang="hr-HR" b="1" i="1" dirty="0"/>
              <a:t>I još samo moja sugestija:</a:t>
            </a:r>
          </a:p>
          <a:p>
            <a:pPr marL="0" indent="0">
              <a:buNone/>
            </a:pPr>
            <a:r>
              <a:rPr lang="hr-HR" dirty="0"/>
              <a:t>Ne može se putem online nastave imati ideju moguće, zamjenske nastave, koja će umjesto vas u redovnoj nastavi moći ostvariti planirane ishode. Ovo je samo ODRŽAVANJE NASTAVE NA ŽIVOTU, da se ne izgubi godina- </a:t>
            </a:r>
            <a:r>
              <a:rPr lang="hr-HR" sz="2600" i="1" dirty="0"/>
              <a:t>ovo je moja vlastita interpretacija i odnosi se generalno na sve škole. Iako je vidljivo iz vaših grupa koliko se zapravo radi i koliko se uspješno može ostvariti planirano.</a:t>
            </a:r>
          </a:p>
          <a:p>
            <a:pPr marL="0" indent="0">
              <a:buNone/>
            </a:pPr>
            <a:r>
              <a:rPr lang="hr-HR" dirty="0"/>
              <a:t>To ne znači da učenici ne trebaju raditi, ali treba imati na umu slijedeće -</a:t>
            </a:r>
          </a:p>
          <a:p>
            <a:pPr marL="0" indent="0">
              <a:buNone/>
            </a:pPr>
            <a:r>
              <a:rPr lang="hr-HR" i="1" dirty="0">
                <a:solidFill>
                  <a:srgbClr val="7030A0"/>
                </a:solidFill>
              </a:rPr>
              <a:t>vi ste ti koji predajete znanje, poučavate, zainteresirate, prenosite, pojašnjavate, pomažete. Sve to sada izostaje, jer VAS NEMA. Dakle ono što smatrate da ne mogu naučiti bez vas- vrlo vjerojatno i neće, i stoga to ne planirajte u radu online nastave.</a:t>
            </a:r>
          </a:p>
          <a:p>
            <a:pPr marL="0" indent="0">
              <a:buNone/>
            </a:pPr>
            <a:r>
              <a:rPr lang="hr-HR" dirty="0"/>
              <a:t>Stalne su preporuke MZO-a, i moje je mišljenje - reducirajte sadržaje, rad očekivanja.</a:t>
            </a:r>
          </a:p>
          <a:p>
            <a:pPr>
              <a:buFontTx/>
              <a:buChar char="-"/>
            </a:pPr>
            <a:endParaRPr lang="hr-HR" dirty="0"/>
          </a:p>
          <a:p>
            <a:pPr>
              <a:buFontTx/>
              <a:buChar char="-"/>
            </a:pPr>
            <a:endParaRPr lang="hr-HR" dirty="0"/>
          </a:p>
          <a:p>
            <a:pPr>
              <a:buFontTx/>
              <a:buChar char="-"/>
            </a:pPr>
            <a:endParaRPr lang="hr-HR" dirty="0"/>
          </a:p>
          <a:p>
            <a:pPr>
              <a:buFontTx/>
              <a:buChar char="-"/>
            </a:pPr>
            <a:endParaRPr lang="hr-HR" dirty="0"/>
          </a:p>
        </p:txBody>
      </p:sp>
    </p:spTree>
    <p:extLst>
      <p:ext uri="{BB962C8B-B14F-4D97-AF65-F5344CB8AC3E}">
        <p14:creationId xmlns:p14="http://schemas.microsoft.com/office/powerpoint/2010/main" val="2163772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98924FFA-68C9-442F-9FB0-2FBD25AA93B3}"/>
              </a:ext>
            </a:extLst>
          </p:cNvPr>
          <p:cNvSpPr>
            <a:spLocks noGrp="1"/>
          </p:cNvSpPr>
          <p:nvPr>
            <p:ph idx="1"/>
          </p:nvPr>
        </p:nvSpPr>
        <p:spPr>
          <a:xfrm>
            <a:off x="838200" y="669303"/>
            <a:ext cx="10515600" cy="5507660"/>
          </a:xfrm>
        </p:spPr>
        <p:txBody>
          <a:bodyPr/>
          <a:lstStyle/>
          <a:p>
            <a:endParaRPr lang="hr-HR" dirty="0"/>
          </a:p>
          <a:p>
            <a:pPr marL="0" indent="0" algn="ctr">
              <a:buNone/>
            </a:pPr>
            <a:r>
              <a:rPr lang="hr-HR" dirty="0"/>
              <a:t>Za sam kraj ostavljam promišljanje jedne učiteljice ili učitelja :</a:t>
            </a:r>
          </a:p>
          <a:p>
            <a:pPr marL="0" indent="0" algn="ctr">
              <a:buNone/>
            </a:pPr>
            <a:endParaRPr lang="hr-HR" dirty="0"/>
          </a:p>
          <a:p>
            <a:pPr marL="0" indent="0" algn="ctr">
              <a:lnSpc>
                <a:spcPct val="100000"/>
              </a:lnSpc>
              <a:buNone/>
            </a:pPr>
            <a:r>
              <a:rPr lang="hr-HR" dirty="0">
                <a:solidFill>
                  <a:srgbClr val="C00000"/>
                </a:solidFill>
              </a:rPr>
              <a:t>„</a:t>
            </a:r>
            <a:r>
              <a:rPr lang="hr-HR" sz="2400" i="1" dirty="0">
                <a:solidFill>
                  <a:srgbClr val="C00000"/>
                </a:solidFill>
              </a:rPr>
              <a:t>Međutim po meni rad od kuće je više zahtjevan nego kada smo fizički u školi zbog toga što je lakše uspostaviti komunikaciju s učenicima. Poneki učenici nisu odmah na satu, odnosno online, a u školi na satu „lakše ih je probuditi“, nego u virtualnoj učionici. Nije relevantno ocjenjivanje, može doći do prepisivanja, jer nemamo „kontrolu nad njima“. U školi, učenicima lakše je objasniti gradivo. „</a:t>
            </a:r>
          </a:p>
          <a:p>
            <a:pPr marL="0" indent="0">
              <a:buNone/>
            </a:pPr>
            <a:endParaRPr lang="hr-HR" sz="2400" i="1" dirty="0">
              <a:solidFill>
                <a:srgbClr val="C00000"/>
              </a:solidFill>
            </a:endParaRPr>
          </a:p>
          <a:p>
            <a:pPr marL="0" indent="0">
              <a:buNone/>
            </a:pPr>
            <a:r>
              <a:rPr lang="hr-HR" sz="2000" i="1" dirty="0">
                <a:solidFill>
                  <a:schemeClr val="tx1">
                    <a:lumMod val="65000"/>
                    <a:lumOff val="35000"/>
                  </a:schemeClr>
                </a:solidFill>
              </a:rPr>
              <a:t>Ovdje se navodi : zahtjevnost, živa riječ i komunikacija s učenicima na licu mjesta, motivacija, ocjenjivanje, prepisivanje, kontrola i poučavanje.</a:t>
            </a:r>
            <a:endParaRPr lang="hr-HR" sz="2400" dirty="0">
              <a:solidFill>
                <a:schemeClr val="tx1">
                  <a:lumMod val="65000"/>
                  <a:lumOff val="35000"/>
                </a:schemeClr>
              </a:solidFill>
            </a:endParaRPr>
          </a:p>
        </p:txBody>
      </p:sp>
    </p:spTree>
    <p:extLst>
      <p:ext uri="{BB962C8B-B14F-4D97-AF65-F5344CB8AC3E}">
        <p14:creationId xmlns:p14="http://schemas.microsoft.com/office/powerpoint/2010/main" val="222605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EF60722-E938-4106-95E2-0E36CB4222B1}"/>
              </a:ext>
            </a:extLst>
          </p:cNvPr>
          <p:cNvSpPr>
            <a:spLocks noGrp="1"/>
          </p:cNvSpPr>
          <p:nvPr>
            <p:ph type="title"/>
          </p:nvPr>
        </p:nvSpPr>
        <p:spPr>
          <a:xfrm>
            <a:off x="1083297" y="0"/>
            <a:ext cx="10515600" cy="1325563"/>
          </a:xfrm>
        </p:spPr>
        <p:txBody>
          <a:bodyPr/>
          <a:lstStyle/>
          <a:p>
            <a:r>
              <a:rPr lang="hr-HR" b="1" i="1" dirty="0"/>
              <a:t>U V O D</a:t>
            </a:r>
          </a:p>
        </p:txBody>
      </p:sp>
      <p:sp>
        <p:nvSpPr>
          <p:cNvPr id="3" name="Rezervirano mjesto sadržaja 2">
            <a:extLst>
              <a:ext uri="{FF2B5EF4-FFF2-40B4-BE49-F238E27FC236}">
                <a16:creationId xmlns:a16="http://schemas.microsoft.com/office/drawing/2014/main" id="{7FAD788D-E914-47E9-BE9E-A5EE1B2BB076}"/>
              </a:ext>
            </a:extLst>
          </p:cNvPr>
          <p:cNvSpPr>
            <a:spLocks noGrp="1"/>
          </p:cNvSpPr>
          <p:nvPr>
            <p:ph idx="1"/>
          </p:nvPr>
        </p:nvSpPr>
        <p:spPr>
          <a:xfrm>
            <a:off x="838200" y="1448553"/>
            <a:ext cx="10515600" cy="4351338"/>
          </a:xfrm>
          <a:solidFill>
            <a:schemeClr val="bg2"/>
          </a:solidFill>
        </p:spPr>
        <p:txBody>
          <a:bodyPr>
            <a:normAutofit fontScale="92500" lnSpcReduction="20000"/>
          </a:bodyPr>
          <a:lstStyle/>
          <a:p>
            <a:r>
              <a:rPr lang="hr-HR" dirty="0">
                <a:solidFill>
                  <a:srgbClr val="000000"/>
                </a:solidFill>
              </a:rPr>
              <a:t>Nakon svih prezentacija, rasprava, mislim da uvod nije nužan</a:t>
            </a:r>
          </a:p>
          <a:p>
            <a:pPr marL="0" indent="0">
              <a:buNone/>
            </a:pPr>
            <a:endParaRPr lang="hr-HR" dirty="0">
              <a:solidFill>
                <a:srgbClr val="000000"/>
              </a:solidFill>
            </a:endParaRPr>
          </a:p>
          <a:p>
            <a:r>
              <a:rPr lang="hr-HR" dirty="0">
                <a:solidFill>
                  <a:srgbClr val="000000"/>
                </a:solidFill>
              </a:rPr>
              <a:t>Ovu prezentaciju napravila sam iz vaših izvješća koje mi je proslijedio ravnatelj. U sklopu Izvješća o radu učenika, trebali ste odgovoriti i na 3 pitanja, prema preporuci MZO-a, a to su : </a:t>
            </a:r>
          </a:p>
          <a:p>
            <a:pPr marL="0" indent="0">
              <a:buNone/>
            </a:pPr>
            <a:r>
              <a:rPr lang="hr-HR" dirty="0">
                <a:solidFill>
                  <a:srgbClr val="000000"/>
                </a:solidFill>
              </a:rPr>
              <a:t>	</a:t>
            </a:r>
            <a:r>
              <a:rPr lang="hr-HR" i="1" dirty="0">
                <a:solidFill>
                  <a:srgbClr val="000000"/>
                </a:solidFill>
              </a:rPr>
              <a:t>1. Dobre strane nastave na daljinu</a:t>
            </a:r>
            <a:br>
              <a:rPr lang="hr-HR" i="1" dirty="0">
                <a:solidFill>
                  <a:srgbClr val="000000"/>
                </a:solidFill>
              </a:rPr>
            </a:br>
            <a:r>
              <a:rPr lang="hr-HR" i="1" dirty="0">
                <a:solidFill>
                  <a:srgbClr val="000000"/>
                </a:solidFill>
              </a:rPr>
              <a:t>	2. Poteškoće koje se javljaju</a:t>
            </a:r>
            <a:br>
              <a:rPr lang="hr-HR" i="1" dirty="0">
                <a:solidFill>
                  <a:srgbClr val="000000"/>
                </a:solidFill>
              </a:rPr>
            </a:br>
            <a:r>
              <a:rPr lang="hr-HR" i="1" dirty="0">
                <a:solidFill>
                  <a:srgbClr val="000000"/>
                </a:solidFill>
              </a:rPr>
              <a:t>	3. Prijedlozi za poboljšanje</a:t>
            </a:r>
          </a:p>
          <a:p>
            <a:pPr marL="0" indent="0">
              <a:buNone/>
            </a:pPr>
            <a:endParaRPr lang="hr-HR" i="1" dirty="0">
              <a:solidFill>
                <a:srgbClr val="000000"/>
              </a:solidFill>
            </a:endParaRPr>
          </a:p>
          <a:p>
            <a:r>
              <a:rPr lang="hr-HR" dirty="0">
                <a:solidFill>
                  <a:srgbClr val="000000"/>
                </a:solidFill>
              </a:rPr>
              <a:t>Vaše odgovore u kojima ste bili vrlo opširni i temeljiti, sam objedinila, te prenijela u ovu prezentaciju- izdvojila sam ono što smatram važnim za ovu </a:t>
            </a:r>
            <a:r>
              <a:rPr lang="hr-HR" dirty="0" err="1">
                <a:solidFill>
                  <a:srgbClr val="000000"/>
                </a:solidFill>
              </a:rPr>
              <a:t>ppt</a:t>
            </a:r>
            <a:endParaRPr lang="hr-HR" dirty="0">
              <a:solidFill>
                <a:srgbClr val="000000"/>
              </a:solidFill>
            </a:endParaRPr>
          </a:p>
          <a:p>
            <a:endParaRPr lang="hr-HR" dirty="0"/>
          </a:p>
        </p:txBody>
      </p:sp>
    </p:spTree>
    <p:extLst>
      <p:ext uri="{BB962C8B-B14F-4D97-AF65-F5344CB8AC3E}">
        <p14:creationId xmlns:p14="http://schemas.microsoft.com/office/powerpoint/2010/main" val="295419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4E704EC6-48CD-480A-A4AE-8C895A92A610}"/>
              </a:ext>
            </a:extLst>
          </p:cNvPr>
          <p:cNvSpPr>
            <a:spLocks noGrp="1"/>
          </p:cNvSpPr>
          <p:nvPr>
            <p:ph idx="1"/>
          </p:nvPr>
        </p:nvSpPr>
        <p:spPr>
          <a:xfrm>
            <a:off x="423421" y="1655943"/>
            <a:ext cx="10515600" cy="4351338"/>
          </a:xfrm>
          <a:solidFill>
            <a:schemeClr val="accent3"/>
          </a:solidFill>
        </p:spPr>
        <p:txBody>
          <a:bodyPr/>
          <a:lstStyle/>
          <a:p>
            <a:pPr marL="0" indent="0" algn="ctr">
              <a:buNone/>
            </a:pPr>
            <a:r>
              <a:rPr lang="hr-HR" sz="3600" i="1" dirty="0">
                <a:latin typeface="Abadi" panose="020B0604020104020204" pitchFamily="34" charset="0"/>
              </a:rPr>
              <a:t>1. </a:t>
            </a:r>
          </a:p>
          <a:p>
            <a:pPr marL="0" indent="0" algn="ctr">
              <a:buNone/>
            </a:pPr>
            <a:r>
              <a:rPr lang="hr-HR" sz="3600" i="1" dirty="0">
                <a:latin typeface="Abadi" panose="020B0604020104020204" pitchFamily="34" charset="0"/>
              </a:rPr>
              <a:t>ŠTO JE BILO DOBRO U NASTAVI NA DALJINU</a:t>
            </a:r>
            <a:endParaRPr lang="hr-HR" i="1" dirty="0">
              <a:latin typeface="Abadi" panose="020B0604020104020204" pitchFamily="34" charset="0"/>
            </a:endParaRPr>
          </a:p>
        </p:txBody>
      </p:sp>
    </p:spTree>
    <p:extLst>
      <p:ext uri="{BB962C8B-B14F-4D97-AF65-F5344CB8AC3E}">
        <p14:creationId xmlns:p14="http://schemas.microsoft.com/office/powerpoint/2010/main" val="236734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3279AE7-9FBE-4FFC-A76C-A5C2601B93E2}"/>
              </a:ext>
            </a:extLst>
          </p:cNvPr>
          <p:cNvSpPr>
            <a:spLocks noGrp="1"/>
          </p:cNvSpPr>
          <p:nvPr>
            <p:ph idx="1"/>
          </p:nvPr>
        </p:nvSpPr>
        <p:spPr>
          <a:xfrm>
            <a:off x="838200" y="754145"/>
            <a:ext cx="10515600" cy="5686769"/>
          </a:xfrm>
          <a:solidFill>
            <a:schemeClr val="accent3">
              <a:lumMod val="20000"/>
              <a:lumOff val="80000"/>
            </a:schemeClr>
          </a:solidFill>
        </p:spPr>
        <p:txBody>
          <a:bodyPr>
            <a:normAutofit fontScale="92500" lnSpcReduction="20000"/>
          </a:bodyPr>
          <a:lstStyle/>
          <a:p>
            <a:r>
              <a:rPr lang="hr-HR" dirty="0"/>
              <a:t>… </a:t>
            </a:r>
            <a:r>
              <a:rPr lang="hr-HR" sz="2400" dirty="0"/>
              <a:t>vidljivo je tko odgovorno pristupa radu, a tko izbjegava svoje obaveze</a:t>
            </a:r>
          </a:p>
          <a:p>
            <a:pPr marL="0" indent="0">
              <a:buNone/>
            </a:pPr>
            <a:endParaRPr lang="hr-HR" sz="2400" dirty="0"/>
          </a:p>
          <a:p>
            <a:r>
              <a:rPr lang="hr-HR" sz="2400" dirty="0"/>
              <a:t>…uočava se veća potreba rada na razvoju čitalačkih vještina i vještine pisanja</a:t>
            </a:r>
          </a:p>
          <a:p>
            <a:pPr marL="0" indent="0">
              <a:buNone/>
            </a:pPr>
            <a:endParaRPr lang="hr-HR" sz="2400" dirty="0"/>
          </a:p>
          <a:p>
            <a:r>
              <a:rPr lang="hr-HR" sz="2400" dirty="0"/>
              <a:t>…djeca ostaju u kontaktu sa svojim školskim obavezama </a:t>
            </a:r>
          </a:p>
          <a:p>
            <a:pPr marL="0" indent="0">
              <a:buNone/>
            </a:pPr>
            <a:endParaRPr lang="hr-HR" sz="2400" dirty="0"/>
          </a:p>
          <a:p>
            <a:r>
              <a:rPr lang="hr-HR" sz="2400" i="1" dirty="0"/>
              <a:t>„Meni osobno se čini da više djece aktivno sudjeluju u radu, nego što je to slučaj u klasičnoj nastavi.”</a:t>
            </a:r>
          </a:p>
          <a:p>
            <a:pPr marL="0" indent="0">
              <a:buNone/>
            </a:pPr>
            <a:endParaRPr lang="hr-HR" sz="2400" i="1" dirty="0"/>
          </a:p>
          <a:p>
            <a:r>
              <a:rPr lang="hr-HR" sz="2400" i="1" dirty="0"/>
              <a:t>„Kod onih učenika kojima je tradicionalna nastava teško padala, ova se pokazala kao motiv za boljim radom.”</a:t>
            </a:r>
          </a:p>
          <a:p>
            <a:pPr marL="0" indent="0">
              <a:buNone/>
            </a:pPr>
            <a:endParaRPr lang="hr-HR" sz="2400" i="1" dirty="0"/>
          </a:p>
          <a:p>
            <a:r>
              <a:rPr lang="hr-HR" sz="2400" i="1" dirty="0"/>
              <a:t>„Nastava na daljinu je po meni doslovno </a:t>
            </a:r>
            <a:r>
              <a:rPr lang="hr-HR" sz="2400" b="1" i="1" dirty="0"/>
              <a:t>škola za život </a:t>
            </a:r>
            <a:r>
              <a:rPr lang="hr-HR" sz="2400" i="1" dirty="0"/>
              <a:t>jer učitelji učenicima samo postavljaju zadatke koje oni moraju riješiti, a rješavaju ih samostalnim istraživanjem, traženjem i pretraživanjem po internetskim stranicama, učitelji svojim uputama samo usmjeravaju učenike…”</a:t>
            </a:r>
          </a:p>
          <a:p>
            <a:endParaRPr lang="hr-HR" dirty="0"/>
          </a:p>
        </p:txBody>
      </p:sp>
    </p:spTree>
    <p:extLst>
      <p:ext uri="{BB962C8B-B14F-4D97-AF65-F5344CB8AC3E}">
        <p14:creationId xmlns:p14="http://schemas.microsoft.com/office/powerpoint/2010/main" val="343768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459DDBB-F499-4963-89DF-196A4A2B198A}"/>
              </a:ext>
            </a:extLst>
          </p:cNvPr>
          <p:cNvSpPr>
            <a:spLocks noGrp="1"/>
          </p:cNvSpPr>
          <p:nvPr>
            <p:ph idx="1"/>
          </p:nvPr>
        </p:nvSpPr>
        <p:spPr>
          <a:xfrm>
            <a:off x="838200" y="443060"/>
            <a:ext cx="10515600" cy="5733903"/>
          </a:xfrm>
          <a:solidFill>
            <a:schemeClr val="accent4">
              <a:lumMod val="20000"/>
              <a:lumOff val="80000"/>
            </a:schemeClr>
          </a:solidFill>
        </p:spPr>
        <p:txBody>
          <a:bodyPr>
            <a:normAutofit/>
          </a:bodyPr>
          <a:lstStyle/>
          <a:p>
            <a:r>
              <a:rPr lang="hr-HR" sz="2000" i="1" dirty="0"/>
              <a:t>„U nastavi na daljini bilo je dobro to što me ponukala i natjerala da </a:t>
            </a:r>
            <a:r>
              <a:rPr lang="hr-HR" sz="2000" b="1" i="1" dirty="0"/>
              <a:t>proučim neke digitalne alate </a:t>
            </a:r>
            <a:r>
              <a:rPr lang="hr-HR" sz="2000" i="1" dirty="0"/>
              <a:t>koje bih u klasičnoj nastavi rjeđe koristila. Naime, kako nisam željela da ova nastava bude suhoparna bila sam prisiljena tražiti načine kako da im kroz </a:t>
            </a:r>
            <a:r>
              <a:rPr lang="hr-HR" sz="2000" b="1" i="1" dirty="0"/>
              <a:t>različite kvizove </a:t>
            </a:r>
            <a:r>
              <a:rPr lang="hr-HR" sz="2000" i="1" dirty="0"/>
              <a:t>ponudim raznoliki materijal za ponavljanje. Mislim da ću ovakav način ponavljanja činjeničnog znanja koristiti i po završetku ove situacije preko trenutne platforme. Također, mislim da je </a:t>
            </a:r>
            <a:r>
              <a:rPr lang="hr-HR" sz="2000" b="1" i="1" dirty="0"/>
              <a:t>komunikacija na ovakav način opuštenija jer djecu mogu uputiti na neke nedostatke njihova rada, a da ostali u razredu to ne čuju.</a:t>
            </a:r>
            <a:r>
              <a:rPr lang="hr-HR" sz="2000" i="1" dirty="0"/>
              <a:t> Tako lakše mogu motivirati djecu da nešto poprave, nadopune ili da budu vrjedniji.”</a:t>
            </a:r>
          </a:p>
          <a:p>
            <a:endParaRPr lang="hr-HR" sz="2000" i="1" dirty="0"/>
          </a:p>
          <a:p>
            <a:endParaRPr lang="hr-HR" sz="2000" i="1" dirty="0"/>
          </a:p>
          <a:p>
            <a:pPr lvl="0"/>
            <a:r>
              <a:rPr lang="hr-HR" sz="2400" i="1" dirty="0"/>
              <a:t>„Povijest nije zahtjevan predmet za ovakav način rada jer sve se na kraju svodi na razumijevanje pročitanog teksta i popunjavanje radnog listića ili odgovaranje na pitanja i slično. S te strane nije bilo nikakvih problema. A opet, </a:t>
            </a:r>
            <a:r>
              <a:rPr lang="hr-HR" sz="2400" b="1" i="1" dirty="0"/>
              <a:t>dobra je strana ovakve komunikacije što se djecu može upućivati na prepravljanje i nadopunjavanje uradaka. </a:t>
            </a:r>
            <a:r>
              <a:rPr lang="hr-HR" sz="2400" i="1" dirty="0"/>
              <a:t>U slučaju nerazumijevanja zadataka mogli su poslati pitanja na koje su redovito dobivali odgovor.”</a:t>
            </a:r>
          </a:p>
          <a:p>
            <a:endParaRPr lang="hr-HR" sz="2000" i="1" dirty="0"/>
          </a:p>
          <a:p>
            <a:endParaRPr lang="hr-HR" sz="2000" i="1" dirty="0"/>
          </a:p>
          <a:p>
            <a:endParaRPr lang="hr-HR" dirty="0"/>
          </a:p>
        </p:txBody>
      </p:sp>
    </p:spTree>
    <p:extLst>
      <p:ext uri="{BB962C8B-B14F-4D97-AF65-F5344CB8AC3E}">
        <p14:creationId xmlns:p14="http://schemas.microsoft.com/office/powerpoint/2010/main" val="195484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a:extLst>
              <a:ext uri="{FF2B5EF4-FFF2-40B4-BE49-F238E27FC236}">
                <a16:creationId xmlns:a16="http://schemas.microsoft.com/office/drawing/2014/main" id="{FFDB4868-DEF3-4CD8-9088-A83A63D75834}"/>
              </a:ext>
            </a:extLst>
          </p:cNvPr>
          <p:cNvSpPr>
            <a:spLocks noGrp="1"/>
          </p:cNvSpPr>
          <p:nvPr>
            <p:ph idx="1"/>
          </p:nvPr>
        </p:nvSpPr>
        <p:spPr>
          <a:xfrm>
            <a:off x="838200" y="449262"/>
            <a:ext cx="10515600" cy="5959475"/>
          </a:xfrm>
          <a:solidFill>
            <a:schemeClr val="accent5">
              <a:lumMod val="20000"/>
              <a:lumOff val="80000"/>
            </a:schemeClr>
          </a:solidFill>
        </p:spPr>
        <p:txBody>
          <a:bodyPr>
            <a:normAutofit/>
          </a:bodyPr>
          <a:lstStyle/>
          <a:p>
            <a:r>
              <a:rPr lang="hr-HR" sz="2400" dirty="0"/>
              <a:t>Vidi se koliko su učenici uistinu pismeni</a:t>
            </a:r>
            <a:endParaRPr lang="hr-HR" sz="2000" i="1" dirty="0"/>
          </a:p>
          <a:p>
            <a:pPr marL="0" indent="0">
              <a:buNone/>
            </a:pPr>
            <a:endParaRPr lang="hr-HR" sz="2400" i="1" dirty="0"/>
          </a:p>
          <a:p>
            <a:r>
              <a:rPr lang="hr-HR" sz="2400" i="1" dirty="0"/>
              <a:t>„Po mome mišljenju TV emisije koje idu od 16. ožujka 2020. za učenike razredne nastave su vrlo kvalitetne. Učiteljice koje vode tu nastavu su stručne, na vrlo interesantan i zabavan način podučavaju učenike prvoga, drugoga, trećega i četvrtoga razreda.”</a:t>
            </a:r>
          </a:p>
          <a:p>
            <a:pPr marL="0" indent="0">
              <a:buNone/>
            </a:pPr>
            <a:endParaRPr lang="hr-HR" sz="2400" i="1" dirty="0"/>
          </a:p>
          <a:p>
            <a:r>
              <a:rPr lang="hr-HR" sz="2400" i="1" dirty="0"/>
              <a:t> ”Možda će nakon svega, kad sve dođe u normalu i kad se djeca vrate u školu, ipak većini biti jasno </a:t>
            </a:r>
            <a:r>
              <a:rPr lang="hr-HR" sz="2400" b="1" i="1" dirty="0"/>
              <a:t>značaj učitelja u nastavi</a:t>
            </a:r>
            <a:r>
              <a:rPr lang="hr-HR" sz="2400" i="1" dirty="0"/>
              <a:t>.”</a:t>
            </a:r>
          </a:p>
          <a:p>
            <a:endParaRPr lang="hr-HR" sz="2400" i="1" dirty="0"/>
          </a:p>
          <a:p>
            <a:endParaRPr lang="hr-HR" dirty="0"/>
          </a:p>
        </p:txBody>
      </p:sp>
    </p:spTree>
    <p:extLst>
      <p:ext uri="{BB962C8B-B14F-4D97-AF65-F5344CB8AC3E}">
        <p14:creationId xmlns:p14="http://schemas.microsoft.com/office/powerpoint/2010/main" val="140446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7124BEA-9AE5-4A56-B185-D3D42B46195B}"/>
              </a:ext>
            </a:extLst>
          </p:cNvPr>
          <p:cNvSpPr>
            <a:spLocks noGrp="1"/>
          </p:cNvSpPr>
          <p:nvPr>
            <p:ph idx="1"/>
          </p:nvPr>
        </p:nvSpPr>
        <p:spPr>
          <a:xfrm>
            <a:off x="838200" y="596196"/>
            <a:ext cx="10515600" cy="5526514"/>
          </a:xfrm>
          <a:solidFill>
            <a:srgbClr val="C00000"/>
          </a:solidFill>
        </p:spPr>
        <p:txBody>
          <a:bodyPr>
            <a:normAutofit/>
          </a:bodyPr>
          <a:lstStyle/>
          <a:p>
            <a:pPr marL="0" indent="0" algn="ctr">
              <a:buNone/>
            </a:pPr>
            <a:endParaRPr lang="hr-HR" sz="5400" dirty="0"/>
          </a:p>
          <a:p>
            <a:pPr marL="0" indent="0" algn="ctr">
              <a:buNone/>
            </a:pPr>
            <a:r>
              <a:rPr lang="hr-HR" sz="5400" dirty="0"/>
              <a:t>2. </a:t>
            </a:r>
          </a:p>
          <a:p>
            <a:pPr marL="0" indent="0" algn="ctr">
              <a:buNone/>
            </a:pPr>
            <a:r>
              <a:rPr lang="hr-HR" sz="5400" i="1" dirty="0">
                <a:latin typeface="Abadi" panose="020B0604020104020204" pitchFamily="34" charset="0"/>
              </a:rPr>
              <a:t>T E Š K O Ć E</a:t>
            </a:r>
          </a:p>
        </p:txBody>
      </p:sp>
    </p:spTree>
    <p:extLst>
      <p:ext uri="{BB962C8B-B14F-4D97-AF65-F5344CB8AC3E}">
        <p14:creationId xmlns:p14="http://schemas.microsoft.com/office/powerpoint/2010/main" val="420833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97275384-447B-4D93-BBBA-92BB54B1D2B9}"/>
              </a:ext>
            </a:extLst>
          </p:cNvPr>
          <p:cNvSpPr>
            <a:spLocks noGrp="1"/>
          </p:cNvSpPr>
          <p:nvPr>
            <p:ph idx="1"/>
          </p:nvPr>
        </p:nvSpPr>
        <p:spPr>
          <a:xfrm>
            <a:off x="838200" y="659876"/>
            <a:ext cx="10515600" cy="5517087"/>
          </a:xfrm>
          <a:solidFill>
            <a:srgbClr val="FFCC99"/>
          </a:solidFill>
        </p:spPr>
        <p:txBody>
          <a:bodyPr>
            <a:normAutofit lnSpcReduction="10000"/>
          </a:bodyPr>
          <a:lstStyle/>
          <a:p>
            <a:r>
              <a:rPr lang="hr-HR" sz="2400" i="1" dirty="0"/>
              <a:t>„Prvi tjedan mi se činilo da određeni dio učenika nastavu na daljinu nije shvatio kao oblik nastave nego kao aktivnost koju mogu, ali ne moraju riješiti. Neki učenici se još uvijek ne snalaze najbolje u Microsoft </a:t>
            </a:r>
            <a:r>
              <a:rPr lang="hr-HR" sz="2400" i="1" dirty="0" err="1"/>
              <a:t>Teamsu</a:t>
            </a:r>
            <a:r>
              <a:rPr lang="hr-HR" sz="2400" i="1" dirty="0"/>
              <a:t>, ali uzrok tome je vjerojatno to što se nisu na vrijeme uključili u rad pa su sada u zaostatku kojeg ne mogu riješiti. Učenicima, kojima je i inače problem rješavati školske obaveze na vrijeme, i u ovom obliku nastave imaju problema sa predavanjem riješenih zadataka na vrijeme.”</a:t>
            </a:r>
          </a:p>
          <a:p>
            <a:endParaRPr lang="hr-HR" sz="2000" i="1" dirty="0"/>
          </a:p>
          <a:p>
            <a:r>
              <a:rPr lang="hr-HR" sz="2400" i="1" dirty="0"/>
              <a:t>„Poneki su probali prepisivati, no jasno im treba dati do znanja da to vidimo i prepoznajemo čak i s udaljenosti jer poznajemo njihov rad na temelju prijašnjih iskustava.”</a:t>
            </a:r>
          </a:p>
          <a:p>
            <a:pPr marL="0" indent="0">
              <a:buNone/>
            </a:pPr>
            <a:endParaRPr lang="hr-HR" sz="2400" dirty="0"/>
          </a:p>
          <a:p>
            <a:r>
              <a:rPr lang="hr-HR" sz="2400" i="1" dirty="0"/>
              <a:t>„Jedan dio učenika ne shvaća da su učitelji velik dio vremena prisutni na </a:t>
            </a:r>
            <a:r>
              <a:rPr lang="hr-HR" sz="2400" i="1" dirty="0" err="1"/>
              <a:t>Teamsu</a:t>
            </a:r>
            <a:r>
              <a:rPr lang="hr-HR" sz="2400" i="1" dirty="0"/>
              <a:t> i njima su na raspolaganju. Mislim da premalo koriste pomoć koju im mi svakodnevno možemo pružiti kroz savjete i olakšavanje zadataka koje oni smatraju preteškima da bi ih samostalno riješili.”</a:t>
            </a:r>
          </a:p>
          <a:p>
            <a:endParaRPr lang="hr-HR" dirty="0"/>
          </a:p>
        </p:txBody>
      </p:sp>
    </p:spTree>
    <p:extLst>
      <p:ext uri="{BB962C8B-B14F-4D97-AF65-F5344CB8AC3E}">
        <p14:creationId xmlns:p14="http://schemas.microsoft.com/office/powerpoint/2010/main" val="78387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4321BA5A-E2E9-4E69-AB95-1C299387AF1D}"/>
              </a:ext>
            </a:extLst>
          </p:cNvPr>
          <p:cNvSpPr>
            <a:spLocks noGrp="1"/>
          </p:cNvSpPr>
          <p:nvPr>
            <p:ph idx="1"/>
          </p:nvPr>
        </p:nvSpPr>
        <p:spPr>
          <a:xfrm>
            <a:off x="838200" y="556181"/>
            <a:ext cx="10515600" cy="5620782"/>
          </a:xfrm>
          <a:solidFill>
            <a:srgbClr val="B2B2B2"/>
          </a:solidFill>
        </p:spPr>
        <p:txBody>
          <a:bodyPr>
            <a:normAutofit/>
          </a:bodyPr>
          <a:lstStyle/>
          <a:p>
            <a:r>
              <a:rPr lang="hr-HR" sz="2400" i="1" dirty="0"/>
              <a:t>„Problemi su se javili kod zahtjevnijih zadataka – izrada prezentacija, pisanja eseja. Ali to je djeci zahtjevno i u klasičnoj nastavi.  Veći je problem bila otežana snalažljivost na platformi. Djeci koja nisu redovito izvršavala zadatke problem je bio pronaći ranije zadatke. No djeca se tada opet obrate za pomoć.”</a:t>
            </a:r>
          </a:p>
          <a:p>
            <a:pPr marL="0" indent="0">
              <a:buNone/>
            </a:pPr>
            <a:endParaRPr lang="hr-HR" dirty="0"/>
          </a:p>
          <a:p>
            <a:r>
              <a:rPr lang="hr-HR" sz="2400" i="1" dirty="0"/>
              <a:t>„U nastavi fizike i tehničke kulture teško je objasniti određene sadržaje koje bi im bilo lakše naučiti u učionici. Potrebno je više vremena da razumiju određene gradivo.”</a:t>
            </a:r>
          </a:p>
          <a:p>
            <a:pPr marL="0" indent="0">
              <a:buNone/>
            </a:pPr>
            <a:endParaRPr lang="hr-HR" sz="2400" i="1" dirty="0"/>
          </a:p>
          <a:p>
            <a:r>
              <a:rPr lang="hr-HR" sz="2400" i="1" dirty="0"/>
              <a:t>„U nastavi Njemačkog jezika prilično je teško objasniti određene gramatičke sadržaje koje bi im bilo lakše naučiti usmenim putem u učionici, ovako učenici sami moraju više čitati i pitati što se traži i kako nešto mogu riješiti. Treba više vremena da razumiju određene gramatičke sadržaje. Riječi, tekstove mogu samostalno prevoditi, gramatika im je teška.”</a:t>
            </a:r>
          </a:p>
          <a:p>
            <a:endParaRPr lang="hr-HR" dirty="0"/>
          </a:p>
        </p:txBody>
      </p:sp>
    </p:spTree>
    <p:extLst>
      <p:ext uri="{BB962C8B-B14F-4D97-AF65-F5344CB8AC3E}">
        <p14:creationId xmlns:p14="http://schemas.microsoft.com/office/powerpoint/2010/main" val="651969414"/>
      </p:ext>
    </p:extLst>
  </p:cSld>
  <p:clrMapOvr>
    <a:masterClrMapping/>
  </p:clrMapOvr>
</p:sld>
</file>

<file path=ppt/theme/theme1.xml><?xml version="1.0" encoding="utf-8"?>
<a:theme xmlns:a="http://schemas.openxmlformats.org/drawingml/2006/main" name="Tema sustava Office">
  <a:themeElements>
    <a:clrScheme name="Crveno-ljubičasta">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1852</Words>
  <Application>Microsoft Office PowerPoint</Application>
  <PresentationFormat>Widescreen</PresentationFormat>
  <Paragraphs>122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Tema sustava Office</vt:lpstr>
      <vt:lpstr>UČITELJI O NASTAVI NA DALJINU</vt:lpstr>
      <vt:lpstr>U V O 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UČITELJI O NASTAVI NA DALJINU</dc:title>
  <dc:creator>Ingrid Šimičić</dc:creator>
  <cp:lastModifiedBy>Ingrid Šimičić</cp:lastModifiedBy>
  <cp:revision>6</cp:revision>
  <dcterms:created xsi:type="dcterms:W3CDTF">2020-04-27T07:41:35Z</dcterms:created>
  <dcterms:modified xsi:type="dcterms:W3CDTF">2021-04-23T07:00:20Z</dcterms:modified>
</cp:coreProperties>
</file>