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71" r:id="rId5"/>
    <p:sldId id="276" r:id="rId6"/>
    <p:sldId id="274" r:id="rId7"/>
    <p:sldId id="270" r:id="rId8"/>
    <p:sldId id="317" r:id="rId9"/>
    <p:sldId id="304" r:id="rId10"/>
    <p:sldId id="318" r:id="rId11"/>
    <p:sldId id="303" r:id="rId12"/>
    <p:sldId id="319" r:id="rId13"/>
    <p:sldId id="279" r:id="rId14"/>
    <p:sldId id="280" r:id="rId15"/>
    <p:sldId id="315" r:id="rId16"/>
    <p:sldId id="281" r:id="rId17"/>
    <p:sldId id="305" r:id="rId18"/>
    <p:sldId id="306" r:id="rId19"/>
    <p:sldId id="282" r:id="rId20"/>
    <p:sldId id="283" r:id="rId21"/>
    <p:sldId id="288" r:id="rId22"/>
    <p:sldId id="289" r:id="rId23"/>
    <p:sldId id="290" r:id="rId24"/>
    <p:sldId id="284" r:id="rId25"/>
    <p:sldId id="291" r:id="rId26"/>
    <p:sldId id="292" r:id="rId27"/>
    <p:sldId id="293" r:id="rId28"/>
    <p:sldId id="294" r:id="rId29"/>
    <p:sldId id="285" r:id="rId30"/>
    <p:sldId id="287" r:id="rId31"/>
    <p:sldId id="295" r:id="rId32"/>
    <p:sldId id="300" r:id="rId33"/>
    <p:sldId id="296" r:id="rId34"/>
    <p:sldId id="299" r:id="rId35"/>
    <p:sldId id="297" r:id="rId36"/>
    <p:sldId id="301" r:id="rId37"/>
    <p:sldId id="316" r:id="rId38"/>
    <p:sldId id="302" r:id="rId39"/>
    <p:sldId id="307" r:id="rId40"/>
    <p:sldId id="309" r:id="rId41"/>
    <p:sldId id="310" r:id="rId42"/>
    <p:sldId id="311" r:id="rId43"/>
    <p:sldId id="314" r:id="rId4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02495868571984"/>
          <c:y val="1.7830189999200757E-2"/>
          <c:w val="0.8402661125692622"/>
          <c:h val="0.550349088624446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List1!$E$84</c:f>
              <c:strCache>
                <c:ptCount val="1"/>
                <c:pt idx="0">
                  <c:v>ostvareno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List1!$D$85:$D$97</c:f>
              <c:strCache>
                <c:ptCount val="13"/>
                <c:pt idx="0">
                  <c:v>Ostvarenost ciljeva ili ishoda</c:v>
                </c:pt>
                <c:pt idx="1">
                  <c:v>Motivacija učenika</c:v>
                </c:pt>
                <c:pt idx="2">
                  <c:v>Sadržaj sam učinila razumljiv učenicima</c:v>
                </c:pt>
                <c:pt idx="3">
                  <c:v>Poštujem osnovne zakonitosti nastave</c:v>
                </c:pt>
                <c:pt idx="4">
                  <c:v>Povezujem gradivo sa cjeloživotnim učenjem</c:v>
                </c:pt>
                <c:pt idx="5">
                  <c:v>Upoznajem učenike sa temom nastavnog sata</c:v>
                </c:pt>
                <c:pt idx="6">
                  <c:v>Radna atmosfera je dobra</c:v>
                </c:pt>
                <c:pt idx="7">
                  <c:v>Nejasnoće tijekom sata su otklonjene</c:v>
                </c:pt>
                <c:pt idx="8">
                  <c:v>Dajem jasne upute</c:v>
                </c:pt>
                <c:pt idx="9">
                  <c:v>Ponavljam i utvrđujem sadržaje na kraju sata</c:v>
                </c:pt>
                <c:pt idx="10">
                  <c:v>Pokušavam izlagati na njima zanimljiv način</c:v>
                </c:pt>
                <c:pt idx="11">
                  <c:v>Povremeno pripremim različite aktivnosti za učenike / koristim različite metode rada</c:v>
                </c:pt>
                <c:pt idx="12">
                  <c:v>Očistim gradivo od „suvišnoga“</c:v>
                </c:pt>
              </c:strCache>
            </c:strRef>
          </c:cat>
          <c:val>
            <c:numRef>
              <c:f>List1!$E$85:$E$97</c:f>
              <c:numCache>
                <c:formatCode>General</c:formatCode>
                <c:ptCount val="13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10</c:v>
                </c:pt>
                <c:pt idx="7">
                  <c:v>10</c:v>
                </c:pt>
                <c:pt idx="8">
                  <c:v>14</c:v>
                </c:pt>
                <c:pt idx="9">
                  <c:v>8</c:v>
                </c:pt>
                <c:pt idx="10">
                  <c:v>12</c:v>
                </c:pt>
                <c:pt idx="11">
                  <c:v>9</c:v>
                </c:pt>
                <c:pt idx="12">
                  <c:v>12</c:v>
                </c:pt>
              </c:numCache>
            </c:numRef>
          </c:val>
        </c:ser>
        <c:ser>
          <c:idx val="1"/>
          <c:order val="1"/>
          <c:tx>
            <c:strRef>
              <c:f>List1!$F$84</c:f>
              <c:strCache>
                <c:ptCount val="1"/>
                <c:pt idx="0">
                  <c:v>nije ostvareno</c:v>
                </c:pt>
              </c:strCache>
            </c:strRef>
          </c:tx>
          <c:invertIfNegative val="0"/>
          <c:cat>
            <c:strRef>
              <c:f>List1!$D$85:$D$97</c:f>
              <c:strCache>
                <c:ptCount val="13"/>
                <c:pt idx="0">
                  <c:v>Ostvarenost ciljeva ili ishoda</c:v>
                </c:pt>
                <c:pt idx="1">
                  <c:v>Motivacija učenika</c:v>
                </c:pt>
                <c:pt idx="2">
                  <c:v>Sadržaj sam učinila razumljiv učenicima</c:v>
                </c:pt>
                <c:pt idx="3">
                  <c:v>Poštujem osnovne zakonitosti nastave</c:v>
                </c:pt>
                <c:pt idx="4">
                  <c:v>Povezujem gradivo sa cjeloživotnim učenjem</c:v>
                </c:pt>
                <c:pt idx="5">
                  <c:v>Upoznajem učenike sa temom nastavnog sata</c:v>
                </c:pt>
                <c:pt idx="6">
                  <c:v>Radna atmosfera je dobra</c:v>
                </c:pt>
                <c:pt idx="7">
                  <c:v>Nejasnoće tijekom sata su otklonjene</c:v>
                </c:pt>
                <c:pt idx="8">
                  <c:v>Dajem jasne upute</c:v>
                </c:pt>
                <c:pt idx="9">
                  <c:v>Ponavljam i utvrđujem sadržaje na kraju sata</c:v>
                </c:pt>
                <c:pt idx="10">
                  <c:v>Pokušavam izlagati na njima zanimljiv način</c:v>
                </c:pt>
                <c:pt idx="11">
                  <c:v>Povremeno pripremim različite aktivnosti za učenike / koristim različite metode rada</c:v>
                </c:pt>
                <c:pt idx="12">
                  <c:v>Očistim gradivo od „suvišnoga“</c:v>
                </c:pt>
              </c:strCache>
            </c:strRef>
          </c:cat>
          <c:val>
            <c:numRef>
              <c:f>List1!$F$85:$F$97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List1!$G$84</c:f>
              <c:strCache>
                <c:ptCount val="1"/>
                <c:pt idx="0">
                  <c:v>djelom. ostvareno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List1!$D$85:$D$97</c:f>
              <c:strCache>
                <c:ptCount val="13"/>
                <c:pt idx="0">
                  <c:v>Ostvarenost ciljeva ili ishoda</c:v>
                </c:pt>
                <c:pt idx="1">
                  <c:v>Motivacija učenika</c:v>
                </c:pt>
                <c:pt idx="2">
                  <c:v>Sadržaj sam učinila razumljiv učenicima</c:v>
                </c:pt>
                <c:pt idx="3">
                  <c:v>Poštujem osnovne zakonitosti nastave</c:v>
                </c:pt>
                <c:pt idx="4">
                  <c:v>Povezujem gradivo sa cjeloživotnim učenjem</c:v>
                </c:pt>
                <c:pt idx="5">
                  <c:v>Upoznajem učenike sa temom nastavnog sata</c:v>
                </c:pt>
                <c:pt idx="6">
                  <c:v>Radna atmosfera je dobra</c:v>
                </c:pt>
                <c:pt idx="7">
                  <c:v>Nejasnoće tijekom sata su otklonjene</c:v>
                </c:pt>
                <c:pt idx="8">
                  <c:v>Dajem jasne upute</c:v>
                </c:pt>
                <c:pt idx="9">
                  <c:v>Ponavljam i utvrđujem sadržaje na kraju sata</c:v>
                </c:pt>
                <c:pt idx="10">
                  <c:v>Pokušavam izlagati na njima zanimljiv način</c:v>
                </c:pt>
                <c:pt idx="11">
                  <c:v>Povremeno pripremim različite aktivnosti za učenike / koristim različite metode rada</c:v>
                </c:pt>
                <c:pt idx="12">
                  <c:v>Očistim gradivo od „suvišnoga“</c:v>
                </c:pt>
              </c:strCache>
            </c:strRef>
          </c:cat>
          <c:val>
            <c:numRef>
              <c:f>List1!$G$85:$G$97</c:f>
              <c:numCache>
                <c:formatCode>General</c:formatCode>
                <c:ptCount val="13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0</c:v>
                </c:pt>
                <c:pt idx="9">
                  <c:v>6</c:v>
                </c:pt>
                <c:pt idx="10">
                  <c:v>2</c:v>
                </c:pt>
                <c:pt idx="11">
                  <c:v>5</c:v>
                </c:pt>
                <c:pt idx="1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247232"/>
        <c:axId val="35248768"/>
      </c:barChart>
      <c:catAx>
        <c:axId val="35247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248768"/>
        <c:crosses val="autoZero"/>
        <c:auto val="1"/>
        <c:lblAlgn val="ctr"/>
        <c:lblOffset val="100"/>
        <c:noMultiLvlLbl val="0"/>
      </c:catAx>
      <c:valAx>
        <c:axId val="35248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247232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3217543987557108"/>
          <c:y val="2.2091281112222713E-3"/>
          <c:w val="0.16628135024788568"/>
          <c:h val="9.9817094312290522E-2"/>
        </c:manualLayout>
      </c:layout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4271653543307"/>
          <c:y val="1.9459060321813885E-2"/>
          <c:w val="0.7985728346456693"/>
          <c:h val="0.5191357617366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List1!$E$65</c:f>
              <c:strCache>
                <c:ptCount val="1"/>
                <c:pt idx="0">
                  <c:v>zastupljeno je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List1!$D$66:$D$73</c:f>
              <c:strCache>
                <c:ptCount val="8"/>
                <c:pt idx="0">
                  <c:v>Poštujem različite mogućnosti učenika</c:v>
                </c:pt>
                <c:pt idx="1">
                  <c:v>Obilazim učenike tijekom njihova rada</c:v>
                </c:pt>
                <c:pt idx="2">
                  <c:v>Učenici su slobodni pitati me što ne razumiju</c:v>
                </c:pt>
                <c:pt idx="3">
                  <c:v>Potičem učenike na razmišljanje/ povremeno se povede „rasprava“ /“diskusija“</c:v>
                </c:pt>
                <c:pt idx="4">
                  <c:v>Imam smisla za primjeren humor</c:v>
                </c:pt>
                <c:pt idx="5">
                  <c:v>Pravovremeno i primjereno otklonim neželjena ponašanja</c:v>
                </c:pt>
                <c:pt idx="6">
                  <c:v>Otklanjam njihove nejasnoće</c:v>
                </c:pt>
                <c:pt idx="7">
                  <c:v>Imam dobar odnos s učenicima</c:v>
                </c:pt>
              </c:strCache>
            </c:strRef>
          </c:cat>
          <c:val>
            <c:numRef>
              <c:f>List1!$E$66:$E$73</c:f>
              <c:numCache>
                <c:formatCode>General</c:formatCode>
                <c:ptCount val="8"/>
                <c:pt idx="0">
                  <c:v>13</c:v>
                </c:pt>
                <c:pt idx="1">
                  <c:v>12</c:v>
                </c:pt>
                <c:pt idx="2">
                  <c:v>14</c:v>
                </c:pt>
                <c:pt idx="3">
                  <c:v>11</c:v>
                </c:pt>
                <c:pt idx="4">
                  <c:v>9</c:v>
                </c:pt>
                <c:pt idx="5">
                  <c:v>10</c:v>
                </c:pt>
                <c:pt idx="6">
                  <c:v>13</c:v>
                </c:pt>
                <c:pt idx="7">
                  <c:v>13</c:v>
                </c:pt>
              </c:numCache>
            </c:numRef>
          </c:val>
        </c:ser>
        <c:ser>
          <c:idx val="1"/>
          <c:order val="1"/>
          <c:tx>
            <c:strRef>
              <c:f>List1!$F$65</c:f>
              <c:strCache>
                <c:ptCount val="1"/>
                <c:pt idx="0">
                  <c:v>nije zastupljeno</c:v>
                </c:pt>
              </c:strCache>
            </c:strRef>
          </c:tx>
          <c:invertIfNegative val="0"/>
          <c:cat>
            <c:strRef>
              <c:f>List1!$D$66:$D$73</c:f>
              <c:strCache>
                <c:ptCount val="8"/>
                <c:pt idx="0">
                  <c:v>Poštujem različite mogućnosti učenika</c:v>
                </c:pt>
                <c:pt idx="1">
                  <c:v>Obilazim učenike tijekom njihova rada</c:v>
                </c:pt>
                <c:pt idx="2">
                  <c:v>Učenici su slobodni pitati me što ne razumiju</c:v>
                </c:pt>
                <c:pt idx="3">
                  <c:v>Potičem učenike na razmišljanje/ povremeno se povede „rasprava“ /“diskusija“</c:v>
                </c:pt>
                <c:pt idx="4">
                  <c:v>Imam smisla za primjeren humor</c:v>
                </c:pt>
                <c:pt idx="5">
                  <c:v>Pravovremeno i primjereno otklonim neželjena ponašanja</c:v>
                </c:pt>
                <c:pt idx="6">
                  <c:v>Otklanjam njihove nejasnoće</c:v>
                </c:pt>
                <c:pt idx="7">
                  <c:v>Imam dobar odnos s učenicima</c:v>
                </c:pt>
              </c:strCache>
            </c:strRef>
          </c:cat>
          <c:val>
            <c:numRef>
              <c:f>List1!$F$66:$F$73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List1!$G$65</c:f>
              <c:strCache>
                <c:ptCount val="1"/>
                <c:pt idx="0">
                  <c:v>djelomično je zastupljeno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List1!$D$66:$D$73</c:f>
              <c:strCache>
                <c:ptCount val="8"/>
                <c:pt idx="0">
                  <c:v>Poštujem različite mogućnosti učenika</c:v>
                </c:pt>
                <c:pt idx="1">
                  <c:v>Obilazim učenike tijekom njihova rada</c:v>
                </c:pt>
                <c:pt idx="2">
                  <c:v>Učenici su slobodni pitati me što ne razumiju</c:v>
                </c:pt>
                <c:pt idx="3">
                  <c:v>Potičem učenike na razmišljanje/ povremeno se povede „rasprava“ /“diskusija“</c:v>
                </c:pt>
                <c:pt idx="4">
                  <c:v>Imam smisla za primjeren humor</c:v>
                </c:pt>
                <c:pt idx="5">
                  <c:v>Pravovremeno i primjereno otklonim neželjena ponašanja</c:v>
                </c:pt>
                <c:pt idx="6">
                  <c:v>Otklanjam njihove nejasnoće</c:v>
                </c:pt>
                <c:pt idx="7">
                  <c:v>Imam dobar odnos s učenicima</c:v>
                </c:pt>
              </c:strCache>
            </c:strRef>
          </c:cat>
          <c:val>
            <c:numRef>
              <c:f>List1!$G$66:$G$73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226944"/>
        <c:axId val="36228480"/>
      </c:barChart>
      <c:catAx>
        <c:axId val="36226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36228480"/>
        <c:crosses val="autoZero"/>
        <c:auto val="1"/>
        <c:lblAlgn val="ctr"/>
        <c:lblOffset val="100"/>
        <c:noMultiLvlLbl val="0"/>
      </c:catAx>
      <c:valAx>
        <c:axId val="36228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36226944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9123080101098486"/>
          <c:y val="6.0768658075973552E-4"/>
          <c:w val="0.20413956935938563"/>
          <c:h val="8.7882345853099439E-2"/>
        </c:manualLayout>
      </c:layout>
      <c:overlay val="0"/>
      <c:txPr>
        <a:bodyPr/>
        <a:lstStyle/>
        <a:p>
          <a:pPr>
            <a:defRPr sz="11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7311898512686"/>
          <c:y val="3.1245442037244744E-2"/>
          <c:w val="0.73358255565276564"/>
          <c:h val="0.6773664397713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List1!$C$5</c:f>
              <c:strCache>
                <c:ptCount val="1"/>
                <c:pt idx="0">
                  <c:v>Zastupljeno je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List1!$B$6:$B$11</c:f>
              <c:strCache>
                <c:ptCount val="6"/>
                <c:pt idx="0">
                  <c:v>Objektivna sam u ocjenjivanju</c:v>
                </c:pt>
                <c:pt idx="1">
                  <c:v>Mišljenja i ocjene javno obrazlažem</c:v>
                </c:pt>
                <c:pt idx="2">
                  <c:v>Učenici znaju moje kriterije vrednovanja</c:v>
                </c:pt>
                <c:pt idx="3">
                  <c:v>Učenicima dam konkretnu PI o svom odgovoru (razmišljanju), i radu</c:v>
                </c:pt>
                <c:pt idx="4">
                  <c:v>Primjenjujem različite tehnike procjenjivanja, vrednovanja</c:v>
                </c:pt>
                <c:pt idx="5">
                  <c:v>Prihvaćam i potičem samostalno promišljanje i zaključivanje čak i kada se osobno s time ne slažem</c:v>
                </c:pt>
              </c:strCache>
            </c:strRef>
          </c:cat>
          <c:val>
            <c:numRef>
              <c:f>List1!$C$6:$C$11</c:f>
              <c:numCache>
                <c:formatCode>General</c:formatCode>
                <c:ptCount val="6"/>
                <c:pt idx="0">
                  <c:v>13</c:v>
                </c:pt>
                <c:pt idx="1">
                  <c:v>12</c:v>
                </c:pt>
                <c:pt idx="2">
                  <c:v>13</c:v>
                </c:pt>
                <c:pt idx="3">
                  <c:v>10</c:v>
                </c:pt>
                <c:pt idx="4">
                  <c:v>13</c:v>
                </c:pt>
                <c:pt idx="5">
                  <c:v>12</c:v>
                </c:pt>
              </c:numCache>
            </c:numRef>
          </c:val>
        </c:ser>
        <c:ser>
          <c:idx val="1"/>
          <c:order val="1"/>
          <c:tx>
            <c:strRef>
              <c:f>List1!$D$5</c:f>
              <c:strCache>
                <c:ptCount val="1"/>
                <c:pt idx="0">
                  <c:v>Nije zastupljeno</c:v>
                </c:pt>
              </c:strCache>
            </c:strRef>
          </c:tx>
          <c:invertIfNegative val="0"/>
          <c:cat>
            <c:strRef>
              <c:f>List1!$B$6:$B$11</c:f>
              <c:strCache>
                <c:ptCount val="6"/>
                <c:pt idx="0">
                  <c:v>Objektivna sam u ocjenjivanju</c:v>
                </c:pt>
                <c:pt idx="1">
                  <c:v>Mišljenja i ocjene javno obrazlažem</c:v>
                </c:pt>
                <c:pt idx="2">
                  <c:v>Učenici znaju moje kriterije vrednovanja</c:v>
                </c:pt>
                <c:pt idx="3">
                  <c:v>Učenicima dam konkretnu PI o svom odgovoru (razmišljanju), i radu</c:v>
                </c:pt>
                <c:pt idx="4">
                  <c:v>Primjenjujem različite tehnike procjenjivanja, vrednovanja</c:v>
                </c:pt>
                <c:pt idx="5">
                  <c:v>Prihvaćam i potičem samostalno promišljanje i zaključivanje čak i kada se osobno s time ne slažem</c:v>
                </c:pt>
              </c:strCache>
            </c:strRef>
          </c:cat>
          <c:val>
            <c:numRef>
              <c:f>List1!$D$6:$D$11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List1!$E$5</c:f>
              <c:strCache>
                <c:ptCount val="1"/>
                <c:pt idx="0">
                  <c:v>Djelomično je zastupljeno</c:v>
                </c:pt>
              </c:strCache>
            </c:strRef>
          </c:tx>
          <c:invertIfNegative val="0"/>
          <c:cat>
            <c:strRef>
              <c:f>List1!$B$6:$B$11</c:f>
              <c:strCache>
                <c:ptCount val="6"/>
                <c:pt idx="0">
                  <c:v>Objektivna sam u ocjenjivanju</c:v>
                </c:pt>
                <c:pt idx="1">
                  <c:v>Mišljenja i ocjene javno obrazlažem</c:v>
                </c:pt>
                <c:pt idx="2">
                  <c:v>Učenici znaju moje kriterije vrednovanja</c:v>
                </c:pt>
                <c:pt idx="3">
                  <c:v>Učenicima dam konkretnu PI o svom odgovoru (razmišljanju), i radu</c:v>
                </c:pt>
                <c:pt idx="4">
                  <c:v>Primjenjujem različite tehnike procjenjivanja, vrednovanja</c:v>
                </c:pt>
                <c:pt idx="5">
                  <c:v>Prihvaćam i potičem samostalno promišljanje i zaključivanje čak i kada se osobno s time ne slažem</c:v>
                </c:pt>
              </c:strCache>
            </c:strRef>
          </c:cat>
          <c:val>
            <c:numRef>
              <c:f>List1!$E$6:$E$11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29088"/>
        <c:axId val="35930880"/>
      </c:barChart>
      <c:catAx>
        <c:axId val="35929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35930880"/>
        <c:crosses val="autoZero"/>
        <c:auto val="1"/>
        <c:lblAlgn val="ctr"/>
        <c:lblOffset val="100"/>
        <c:noMultiLvlLbl val="0"/>
      </c:catAx>
      <c:valAx>
        <c:axId val="35930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35929088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8973833181526965"/>
          <c:y val="5.2593078275630784E-2"/>
          <c:w val="0.20717528714560285"/>
          <c:h val="0.14056286679851829"/>
        </c:manualLayout>
      </c:layout>
      <c:overlay val="0"/>
      <c:txPr>
        <a:bodyPr/>
        <a:lstStyle/>
        <a:p>
          <a:pPr>
            <a:defRPr sz="1400"/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List1!$B$41</c:f>
              <c:strCache>
                <c:ptCount val="1"/>
                <c:pt idx="0">
                  <c:v>DA -%</c:v>
                </c:pt>
              </c:strCache>
            </c:strRef>
          </c:tx>
          <c:invertIfNegative val="0"/>
          <c:cat>
            <c:strRef>
              <c:f>List1!$A$42:$A$60</c:f>
              <c:strCache>
                <c:ptCount val="19"/>
                <c:pt idx="0">
                  <c:v>Učiteljica nas uvijek upozna sa sadržajem rada</c:v>
                </c:pt>
                <c:pt idx="1">
                  <c:v>Učiteljica nas  motivira za rad</c:v>
                </c:pt>
                <c:pt idx="2">
                  <c:v>Razumijem gradivo jer ga učiteljica dobro pojasni</c:v>
                </c:pt>
                <c:pt idx="3">
                  <c:v>Učiteljica povezuje sadržaje gradiva sa životom</c:v>
                </c:pt>
                <c:pt idx="4">
                  <c:v>Sviđa mi se jer ponekad pripremi različite aktivnosti za nas</c:v>
                </c:pt>
                <c:pt idx="5">
                  <c:v>Radna atmosfera je dobra</c:v>
                </c:pt>
                <c:pt idx="6">
                  <c:v>Možemo slobodno pitati što ne razumijemo</c:v>
                </c:pt>
                <c:pt idx="7">
                  <c:v>Objašnjava jasno</c:v>
                </c:pt>
                <c:pt idx="8">
                  <c:v>Na kraju sata zajedno ponavljamo što smo učili</c:v>
                </c:pt>
                <c:pt idx="9">
                  <c:v>Učiteljica prihvaća to što svi ne učimo i ne radimo jednako</c:v>
                </c:pt>
                <c:pt idx="10">
                  <c:v>Učiteljica nas obilazi dok nešto radimo</c:v>
                </c:pt>
                <c:pt idx="11">
                  <c:v>Ima smisla za humor</c:v>
                </c:pt>
                <c:pt idx="12">
                  <c:v>Smiri nas kad postanemo nemirni</c:v>
                </c:pt>
                <c:pt idx="13">
                  <c:v>Zainteresira nas za gradivo</c:v>
                </c:pt>
                <c:pt idx="14">
                  <c:v>Učiteljica ocjenjuje pošteno</c:v>
                </c:pt>
                <c:pt idx="15">
                  <c:v>Uvijek nam kaže zašto smo dobili neku ocjenu</c:v>
                </c:pt>
                <c:pt idx="16">
                  <c:v>Jasno nam je kako učiteljica ocjenjuje</c:v>
                </c:pt>
                <c:pt idx="17">
                  <c:v>Prihvaća naše mišljenje iako se nekada ne slaže s nama</c:v>
                </c:pt>
                <c:pt idx="18">
                  <c:v>Jasni su mi kontrolni zadaci koje moramo rješavati</c:v>
                </c:pt>
              </c:strCache>
            </c:strRef>
          </c:cat>
          <c:val>
            <c:numRef>
              <c:f>List1!$B$42:$B$60</c:f>
              <c:numCache>
                <c:formatCode>General</c:formatCode>
                <c:ptCount val="19"/>
                <c:pt idx="0">
                  <c:v>87</c:v>
                </c:pt>
                <c:pt idx="1">
                  <c:v>59</c:v>
                </c:pt>
                <c:pt idx="2">
                  <c:v>56</c:v>
                </c:pt>
                <c:pt idx="3">
                  <c:v>62</c:v>
                </c:pt>
                <c:pt idx="4">
                  <c:v>93</c:v>
                </c:pt>
                <c:pt idx="5">
                  <c:v>67</c:v>
                </c:pt>
                <c:pt idx="6">
                  <c:v>83</c:v>
                </c:pt>
                <c:pt idx="7">
                  <c:v>66</c:v>
                </c:pt>
                <c:pt idx="8">
                  <c:v>28</c:v>
                </c:pt>
                <c:pt idx="9">
                  <c:v>56</c:v>
                </c:pt>
                <c:pt idx="10">
                  <c:v>46</c:v>
                </c:pt>
                <c:pt idx="11">
                  <c:v>40</c:v>
                </c:pt>
                <c:pt idx="12">
                  <c:v>72</c:v>
                </c:pt>
                <c:pt idx="13">
                  <c:v>49</c:v>
                </c:pt>
                <c:pt idx="14">
                  <c:v>69</c:v>
                </c:pt>
                <c:pt idx="15">
                  <c:v>64</c:v>
                </c:pt>
                <c:pt idx="16">
                  <c:v>64</c:v>
                </c:pt>
                <c:pt idx="17">
                  <c:v>61</c:v>
                </c:pt>
                <c:pt idx="18">
                  <c:v>68</c:v>
                </c:pt>
              </c:numCache>
            </c:numRef>
          </c:val>
        </c:ser>
        <c:ser>
          <c:idx val="1"/>
          <c:order val="1"/>
          <c:tx>
            <c:strRef>
              <c:f>List1!$C$41</c:f>
              <c:strCache>
                <c:ptCount val="1"/>
                <c:pt idx="0">
                  <c:v>NE- %</c:v>
                </c:pt>
              </c:strCache>
            </c:strRef>
          </c:tx>
          <c:invertIfNegative val="0"/>
          <c:cat>
            <c:strRef>
              <c:f>List1!$A$42:$A$60</c:f>
              <c:strCache>
                <c:ptCount val="19"/>
                <c:pt idx="0">
                  <c:v>Učiteljica nas uvijek upozna sa sadržajem rada</c:v>
                </c:pt>
                <c:pt idx="1">
                  <c:v>Učiteljica nas  motivira za rad</c:v>
                </c:pt>
                <c:pt idx="2">
                  <c:v>Razumijem gradivo jer ga učiteljica dobro pojasni</c:v>
                </c:pt>
                <c:pt idx="3">
                  <c:v>Učiteljica povezuje sadržaje gradiva sa životom</c:v>
                </c:pt>
                <c:pt idx="4">
                  <c:v>Sviđa mi se jer ponekad pripremi različite aktivnosti za nas</c:v>
                </c:pt>
                <c:pt idx="5">
                  <c:v>Radna atmosfera je dobra</c:v>
                </c:pt>
                <c:pt idx="6">
                  <c:v>Možemo slobodno pitati što ne razumijemo</c:v>
                </c:pt>
                <c:pt idx="7">
                  <c:v>Objašnjava jasno</c:v>
                </c:pt>
                <c:pt idx="8">
                  <c:v>Na kraju sata zajedno ponavljamo što smo učili</c:v>
                </c:pt>
                <c:pt idx="9">
                  <c:v>Učiteljica prihvaća to što svi ne učimo i ne radimo jednako</c:v>
                </c:pt>
                <c:pt idx="10">
                  <c:v>Učiteljica nas obilazi dok nešto radimo</c:v>
                </c:pt>
                <c:pt idx="11">
                  <c:v>Ima smisla za humor</c:v>
                </c:pt>
                <c:pt idx="12">
                  <c:v>Smiri nas kad postanemo nemirni</c:v>
                </c:pt>
                <c:pt idx="13">
                  <c:v>Zainteresira nas za gradivo</c:v>
                </c:pt>
                <c:pt idx="14">
                  <c:v>Učiteljica ocjenjuje pošteno</c:v>
                </c:pt>
                <c:pt idx="15">
                  <c:v>Uvijek nam kaže zašto smo dobili neku ocjenu</c:v>
                </c:pt>
                <c:pt idx="16">
                  <c:v>Jasno nam je kako učiteljica ocjenjuje</c:v>
                </c:pt>
                <c:pt idx="17">
                  <c:v>Prihvaća naše mišljenje iako se nekada ne slaže s nama</c:v>
                </c:pt>
                <c:pt idx="18">
                  <c:v>Jasni su mi kontrolni zadaci koje moramo rješavati</c:v>
                </c:pt>
              </c:strCache>
            </c:strRef>
          </c:cat>
          <c:val>
            <c:numRef>
              <c:f>List1!$C$42:$C$60</c:f>
              <c:numCache>
                <c:formatCode>General</c:formatCode>
                <c:ptCount val="19"/>
                <c:pt idx="0">
                  <c:v>5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  <c:pt idx="4">
                  <c:v>21</c:v>
                </c:pt>
                <c:pt idx="5">
                  <c:v>9</c:v>
                </c:pt>
                <c:pt idx="6">
                  <c:v>2</c:v>
                </c:pt>
                <c:pt idx="7">
                  <c:v>7</c:v>
                </c:pt>
                <c:pt idx="8">
                  <c:v>22</c:v>
                </c:pt>
                <c:pt idx="9">
                  <c:v>8</c:v>
                </c:pt>
                <c:pt idx="10">
                  <c:v>12</c:v>
                </c:pt>
                <c:pt idx="11">
                  <c:v>17</c:v>
                </c:pt>
                <c:pt idx="12">
                  <c:v>6</c:v>
                </c:pt>
                <c:pt idx="13">
                  <c:v>12</c:v>
                </c:pt>
                <c:pt idx="14">
                  <c:v>8</c:v>
                </c:pt>
                <c:pt idx="15">
                  <c:v>11</c:v>
                </c:pt>
                <c:pt idx="16">
                  <c:v>17</c:v>
                </c:pt>
                <c:pt idx="17">
                  <c:v>10</c:v>
                </c:pt>
                <c:pt idx="18">
                  <c:v>12</c:v>
                </c:pt>
              </c:numCache>
            </c:numRef>
          </c:val>
        </c:ser>
        <c:ser>
          <c:idx val="2"/>
          <c:order val="2"/>
          <c:tx>
            <c:strRef>
              <c:f>List1!$D$41</c:f>
              <c:strCache>
                <c:ptCount val="1"/>
                <c:pt idx="0">
                  <c:v>PONEKAD- %</c:v>
                </c:pt>
              </c:strCache>
            </c:strRef>
          </c:tx>
          <c:invertIfNegative val="0"/>
          <c:cat>
            <c:strRef>
              <c:f>List1!$A$42:$A$60</c:f>
              <c:strCache>
                <c:ptCount val="19"/>
                <c:pt idx="0">
                  <c:v>Učiteljica nas uvijek upozna sa sadržajem rada</c:v>
                </c:pt>
                <c:pt idx="1">
                  <c:v>Učiteljica nas  motivira za rad</c:v>
                </c:pt>
                <c:pt idx="2">
                  <c:v>Razumijem gradivo jer ga učiteljica dobro pojasni</c:v>
                </c:pt>
                <c:pt idx="3">
                  <c:v>Učiteljica povezuje sadržaje gradiva sa životom</c:v>
                </c:pt>
                <c:pt idx="4">
                  <c:v>Sviđa mi se jer ponekad pripremi različite aktivnosti za nas</c:v>
                </c:pt>
                <c:pt idx="5">
                  <c:v>Radna atmosfera je dobra</c:v>
                </c:pt>
                <c:pt idx="6">
                  <c:v>Možemo slobodno pitati što ne razumijemo</c:v>
                </c:pt>
                <c:pt idx="7">
                  <c:v>Objašnjava jasno</c:v>
                </c:pt>
                <c:pt idx="8">
                  <c:v>Na kraju sata zajedno ponavljamo što smo učili</c:v>
                </c:pt>
                <c:pt idx="9">
                  <c:v>Učiteljica prihvaća to što svi ne učimo i ne radimo jednako</c:v>
                </c:pt>
                <c:pt idx="10">
                  <c:v>Učiteljica nas obilazi dok nešto radimo</c:v>
                </c:pt>
                <c:pt idx="11">
                  <c:v>Ima smisla za humor</c:v>
                </c:pt>
                <c:pt idx="12">
                  <c:v>Smiri nas kad postanemo nemirni</c:v>
                </c:pt>
                <c:pt idx="13">
                  <c:v>Zainteresira nas za gradivo</c:v>
                </c:pt>
                <c:pt idx="14">
                  <c:v>Učiteljica ocjenjuje pošteno</c:v>
                </c:pt>
                <c:pt idx="15">
                  <c:v>Uvijek nam kaže zašto smo dobili neku ocjenu</c:v>
                </c:pt>
                <c:pt idx="16">
                  <c:v>Jasno nam je kako učiteljica ocjenjuje</c:v>
                </c:pt>
                <c:pt idx="17">
                  <c:v>Prihvaća naše mišljenje iako se nekada ne slaže s nama</c:v>
                </c:pt>
                <c:pt idx="18">
                  <c:v>Jasni su mi kontrolni zadaci koje moramo rješavati</c:v>
                </c:pt>
              </c:strCache>
            </c:strRef>
          </c:cat>
          <c:val>
            <c:numRef>
              <c:f>List1!$D$42:$D$60</c:f>
              <c:numCache>
                <c:formatCode>General</c:formatCode>
                <c:ptCount val="19"/>
                <c:pt idx="0">
                  <c:v>7</c:v>
                </c:pt>
                <c:pt idx="1">
                  <c:v>29</c:v>
                </c:pt>
                <c:pt idx="2">
                  <c:v>34</c:v>
                </c:pt>
                <c:pt idx="3">
                  <c:v>33</c:v>
                </c:pt>
                <c:pt idx="4">
                  <c:v>34</c:v>
                </c:pt>
                <c:pt idx="5">
                  <c:v>29</c:v>
                </c:pt>
                <c:pt idx="6">
                  <c:v>15</c:v>
                </c:pt>
                <c:pt idx="7">
                  <c:v>24</c:v>
                </c:pt>
                <c:pt idx="8">
                  <c:v>45</c:v>
                </c:pt>
                <c:pt idx="9">
                  <c:v>32</c:v>
                </c:pt>
                <c:pt idx="10">
                  <c:v>37</c:v>
                </c:pt>
                <c:pt idx="11">
                  <c:v>41</c:v>
                </c:pt>
                <c:pt idx="12">
                  <c:v>20</c:v>
                </c:pt>
                <c:pt idx="13">
                  <c:v>36</c:v>
                </c:pt>
                <c:pt idx="14">
                  <c:v>19</c:v>
                </c:pt>
                <c:pt idx="15">
                  <c:v>13</c:v>
                </c:pt>
                <c:pt idx="16">
                  <c:v>16</c:v>
                </c:pt>
                <c:pt idx="17">
                  <c:v>24</c:v>
                </c:pt>
                <c:pt idx="18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5385984"/>
        <c:axId val="85387520"/>
        <c:axId val="0"/>
      </c:bar3DChart>
      <c:catAx>
        <c:axId val="85385984"/>
        <c:scaling>
          <c:orientation val="minMax"/>
        </c:scaling>
        <c:delete val="0"/>
        <c:axPos val="b"/>
        <c:majorTickMark val="out"/>
        <c:minorTickMark val="none"/>
        <c:tickLblPos val="nextTo"/>
        <c:crossAx val="85387520"/>
        <c:crosses val="autoZero"/>
        <c:auto val="1"/>
        <c:lblAlgn val="ctr"/>
        <c:lblOffset val="100"/>
        <c:noMultiLvlLbl val="0"/>
      </c:catAx>
      <c:valAx>
        <c:axId val="85387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85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1377C3D-7BB2-4D23-9D10-616807B37D36}" type="datetimeFigureOut">
              <a:rPr lang="sr-Latn-CS" smtClean="0"/>
              <a:t>26.10.2020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sz="67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ANALIZA EFIKASNOSTI NASTAVE</a:t>
            </a:r>
            <a:br>
              <a:rPr lang="hr-HR" sz="6700" dirty="0" smtClean="0">
                <a:solidFill>
                  <a:srgbClr val="C00000"/>
                </a:solidFill>
                <a:latin typeface="Berlin Sans FB" panose="020E0602020502020306" pitchFamily="34" charset="0"/>
              </a:rPr>
            </a:br>
            <a:r>
              <a:rPr lang="hr-HR" sz="44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- rezultati projekta-</a:t>
            </a:r>
            <a:br>
              <a:rPr lang="hr-HR" sz="44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</a:br>
            <a:r>
              <a:rPr lang="hr-HR" sz="4000" dirty="0" smtClean="0">
                <a:latin typeface="Maiandra GD" panose="020E0502030308020204" pitchFamily="34" charset="0"/>
              </a:rPr>
              <a:t>Školska godina 2017./2018.</a:t>
            </a:r>
            <a:endParaRPr lang="hr-HR" sz="4000" dirty="0">
              <a:latin typeface="Maiandra GD" panose="020E0502030308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35696" y="4581128"/>
            <a:ext cx="5712179" cy="1524000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Obrada – Ingrid </a:t>
            </a:r>
            <a:r>
              <a:rPr lang="hr-HR" b="1" dirty="0" err="1" smtClean="0"/>
              <a:t>Šimičić</a:t>
            </a:r>
            <a:r>
              <a:rPr lang="hr-HR" b="1" dirty="0" smtClean="0"/>
              <a:t>, pedagoginja </a:t>
            </a:r>
            <a:r>
              <a:rPr lang="hr-HR" b="1" dirty="0" smtClean="0"/>
              <a:t>škole i Vesna Pintar-Grgurić, savjetnica , učiteljica prirode </a:t>
            </a:r>
            <a:r>
              <a:rPr lang="hr-HR" b="1" smtClean="0"/>
              <a:t>i biologije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82057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hr-HR" sz="28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ODNOS S UČENICIMA</a:t>
            </a:r>
            <a:r>
              <a:rPr lang="hr-HR" sz="3600" b="1" i="1" dirty="0">
                <a:latin typeface="Comic Sans MS" panose="030F0702030302020204" pitchFamily="66" charset="0"/>
              </a:rPr>
              <a:t/>
            </a:r>
            <a:br>
              <a:rPr lang="hr-HR" sz="3600" b="1" i="1" dirty="0">
                <a:latin typeface="Comic Sans MS" panose="030F0702030302020204" pitchFamily="66" charset="0"/>
              </a:rPr>
            </a:br>
            <a:endParaRPr lang="hr-HR" sz="3600" b="1" i="1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5328592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Različiti odnosi od učitelja do </a:t>
            </a:r>
            <a:r>
              <a:rPr lang="hr-HR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učitelja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 Od međusobnog uvažavanja i pozitivnog autoriteta do gotovo prijateljskih odnosa (negdje je atmosfera malo stroža negdje malo blaža</a:t>
            </a:r>
            <a:r>
              <a:rPr lang="hr-HR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Učitelji obilaze učenike i pružaju potrebnu </a:t>
            </a:r>
            <a:r>
              <a:rPr lang="hr-HR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pomoć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Poticanje prisutno (no angažman učenika trebao bi biti veći</a:t>
            </a:r>
            <a:r>
              <a:rPr lang="hr-HR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Nerijetko učitelji tijekom postavljanja pitanja „nesvjesno” traže odgovor od boljih </a:t>
            </a:r>
            <a:r>
              <a:rPr lang="hr-HR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učenika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Učitelji prihvaćaju učeničke </a:t>
            </a:r>
            <a:r>
              <a:rPr lang="hr-HR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odgovore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Kod pojedinih mlađih učitelja primjetan je entuzijazam i </a:t>
            </a:r>
            <a:r>
              <a:rPr lang="hr-HR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profesionalnost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Uglavnom opuštena atmosfera u razredu  u pozitivnom </a:t>
            </a:r>
            <a:r>
              <a:rPr lang="hr-HR" sz="49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smislu</a:t>
            </a:r>
          </a:p>
          <a:p>
            <a:pPr marL="0" lvl="0" indent="0">
              <a:buNone/>
            </a:pPr>
            <a:endParaRPr lang="hr-HR" sz="49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/>
            <a:r>
              <a:rPr lang="hr-HR" sz="4900" dirty="0">
                <a:solidFill>
                  <a:schemeClr val="tx1"/>
                </a:solidFill>
                <a:latin typeface="Comic Sans MS" panose="030F0702030302020204" pitchFamily="66" charset="0"/>
              </a:rPr>
              <a:t>Način rada primjeren učenicima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51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908720"/>
          </a:xfrm>
        </p:spPr>
        <p:txBody>
          <a:bodyPr>
            <a:normAutofit/>
          </a:bodyPr>
          <a:lstStyle/>
          <a:p>
            <a:r>
              <a:rPr lang="hr-HR" sz="3600" i="1" dirty="0" smtClean="0">
                <a:latin typeface="Comic Sans MS" panose="030F0702030302020204" pitchFamily="66" charset="0"/>
              </a:rPr>
              <a:t>P R E P O R U K E</a:t>
            </a:r>
            <a:endParaRPr lang="hr-HR" sz="3600" i="1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976664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Ne zanemarivati odgojnu stranu nastave. Gdjegod je prilika za </a:t>
            </a:r>
            <a:r>
              <a:rPr lang="hr-HR" sz="1800" b="1" dirty="0" err="1">
                <a:solidFill>
                  <a:srgbClr val="7030A0"/>
                </a:solidFill>
                <a:latin typeface="Gill Sans MT" panose="020B0502020104020203" pitchFamily="34" charset="-18"/>
              </a:rPr>
              <a:t>cjeloživotno</a:t>
            </a: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 treba ju iskoristiti. Prepoznati sadržaje </a:t>
            </a:r>
            <a:r>
              <a:rPr lang="hr-HR" sz="1800" b="1" dirty="0" smtClean="0">
                <a:solidFill>
                  <a:srgbClr val="7030A0"/>
                </a:solidFill>
                <a:latin typeface="Gill Sans MT" panose="020B0502020104020203" pitchFamily="34" charset="-18"/>
              </a:rPr>
              <a:t>poučavanja za </a:t>
            </a: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razvoj socijalnih vještina i životnih </a:t>
            </a:r>
            <a:r>
              <a:rPr lang="hr-HR" sz="1800" b="1" dirty="0" smtClean="0">
                <a:solidFill>
                  <a:srgbClr val="7030A0"/>
                </a:solidFill>
                <a:latin typeface="Gill Sans MT" panose="020B0502020104020203" pitchFamily="34" charset="-18"/>
              </a:rPr>
              <a:t>lekcija.</a:t>
            </a:r>
            <a:endParaRPr lang="hr-HR" sz="1800" b="1" dirty="0">
              <a:solidFill>
                <a:srgbClr val="7030A0"/>
              </a:solidFill>
              <a:latin typeface="Gill Sans MT" panose="020B0502020104020203" pitchFamily="34" charset="-18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Grupni rad učenici i dalje ne izvode kao grupni- nije im </a:t>
            </a:r>
            <a:r>
              <a:rPr lang="hr-HR" sz="1800" b="1" dirty="0" smtClean="0">
                <a:solidFill>
                  <a:srgbClr val="7030A0"/>
                </a:solidFill>
                <a:latin typeface="Gill Sans MT" panose="020B0502020104020203" pitchFamily="34" charset="-18"/>
              </a:rPr>
              <a:t>jasan</a:t>
            </a:r>
            <a:endParaRPr lang="hr-HR" sz="1800" b="1" dirty="0">
              <a:solidFill>
                <a:srgbClr val="7030A0"/>
              </a:solidFill>
              <a:latin typeface="Gill Sans MT" panose="020B0502020104020203" pitchFamily="34" charset="-18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Pojasniti riječi manje poznate ili nepoznate (vaša procjena</a:t>
            </a:r>
            <a:r>
              <a:rPr lang="hr-HR" sz="1800" b="1" dirty="0" smtClean="0">
                <a:solidFill>
                  <a:srgbClr val="7030A0"/>
                </a:solidFill>
                <a:latin typeface="Gill Sans MT" panose="020B0502020104020203" pitchFamily="34" charset="-18"/>
              </a:rPr>
              <a:t>)</a:t>
            </a:r>
            <a:endParaRPr lang="hr-HR" sz="1800" b="1" dirty="0">
              <a:solidFill>
                <a:srgbClr val="7030A0"/>
              </a:solidFill>
              <a:latin typeface="Gill Sans MT" panose="020B0502020104020203" pitchFamily="34" charset="-18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Ponegdje </a:t>
            </a:r>
            <a:r>
              <a:rPr lang="hr-HR" sz="1800" b="1" dirty="0" err="1">
                <a:solidFill>
                  <a:srgbClr val="7030A0"/>
                </a:solidFill>
                <a:latin typeface="Gill Sans MT" panose="020B0502020104020203" pitchFamily="34" charset="-18"/>
              </a:rPr>
              <a:t>preopuštena</a:t>
            </a: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 atmosfera – potreban rad na </a:t>
            </a:r>
            <a:r>
              <a:rPr lang="hr-HR" sz="1800" b="1" dirty="0" smtClean="0">
                <a:solidFill>
                  <a:srgbClr val="7030A0"/>
                </a:solidFill>
                <a:latin typeface="Gill Sans MT" panose="020B0502020104020203" pitchFamily="34" charset="-18"/>
              </a:rPr>
              <a:t>disciplini</a:t>
            </a:r>
            <a:endParaRPr lang="hr-HR" sz="1800" b="1" dirty="0">
              <a:solidFill>
                <a:srgbClr val="7030A0"/>
              </a:solidFill>
              <a:latin typeface="Gill Sans MT" panose="020B0502020104020203" pitchFamily="34" charset="-18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Pomalo zanemaren završni dio sata bitan za objedinjavanje i utvrđivanje </a:t>
            </a:r>
            <a:r>
              <a:rPr lang="hr-HR" sz="1800" b="1" dirty="0" smtClean="0">
                <a:solidFill>
                  <a:srgbClr val="7030A0"/>
                </a:solidFill>
                <a:latin typeface="Gill Sans MT" panose="020B0502020104020203" pitchFamily="34" charset="-18"/>
              </a:rPr>
              <a:t>sadržaja</a:t>
            </a:r>
            <a:endParaRPr lang="hr-HR" sz="1800" b="1" dirty="0">
              <a:solidFill>
                <a:srgbClr val="7030A0"/>
              </a:solidFill>
              <a:latin typeface="Gill Sans MT" panose="020B0502020104020203" pitchFamily="34" charset="-18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Domaće zadaće po mom mišljenju nisu nužne posebice ako su </a:t>
            </a:r>
            <a:r>
              <a:rPr lang="hr-HR" sz="1800" b="1" dirty="0" smtClean="0">
                <a:solidFill>
                  <a:srgbClr val="7030A0"/>
                </a:solidFill>
                <a:latin typeface="Gill Sans MT" panose="020B0502020104020203" pitchFamily="34" charset="-18"/>
              </a:rPr>
              <a:t>jednolične</a:t>
            </a:r>
            <a:endParaRPr lang="hr-HR" sz="1800" b="1" dirty="0">
              <a:solidFill>
                <a:srgbClr val="7030A0"/>
              </a:solidFill>
              <a:latin typeface="Gill Sans MT" panose="020B0502020104020203" pitchFamily="34" charset="-18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Učitelj treba točno znati što točno na svom satu želi prenijeti </a:t>
            </a:r>
            <a:r>
              <a:rPr lang="hr-HR" sz="1800" b="1" dirty="0" smtClean="0">
                <a:solidFill>
                  <a:srgbClr val="7030A0"/>
                </a:solidFill>
                <a:latin typeface="Gill Sans MT" panose="020B0502020104020203" pitchFamily="34" charset="-18"/>
              </a:rPr>
              <a:t>učenicima- ponekad je dovoljno  </a:t>
            </a:r>
            <a:r>
              <a:rPr lang="hr-HR" sz="1800" b="1" dirty="0">
                <a:solidFill>
                  <a:srgbClr val="7030A0"/>
                </a:solidFill>
                <a:latin typeface="Gill Sans MT" panose="020B0502020104020203" pitchFamily="34" charset="-18"/>
              </a:rPr>
              <a:t>nekoliko činjenica, informacija, poruka, </a:t>
            </a:r>
          </a:p>
          <a:p>
            <a:pPr>
              <a:spcBef>
                <a:spcPts val="0"/>
              </a:spcBef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9901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Potrebno je do učenika doprijeti, oni moraju osjetiti da vam je stalo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Davati jasnu i konstruktivnu PI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U slučaju netočnih, pogrešnih, ili neželjenih odgovora, suzdržati se od negativne PI (u verbalnom i neverbalnom smislu) osim u situacijama stalnih provokacija i sabotiranja sata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Kada samo napravite iskrivljeno lice ili nešto i na nesvjesnoj razini, lako „izgubite“ tog učenika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Legitimno je da se učenicima ne sviđaju određeni sadržaji ali treba ih naučiti da argumentiraju i takva mišljenja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Razvijati kritiku i argumentaciju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hr-HR" b="1" dirty="0">
                <a:solidFill>
                  <a:srgbClr val="7030A0"/>
                </a:solidFill>
                <a:latin typeface="Gill Sans MT" panose="020B0502020104020203" pitchFamily="34" charset="-18"/>
              </a:rPr>
              <a:t>Za praćenje nije potrebno pripremati drugačiji sat od uobičajenog, dapače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1563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hr-HR" sz="3600" dirty="0">
                <a:latin typeface="Segoe Print" panose="02000600000000000000" pitchFamily="2" charset="0"/>
                <a:cs typeface="Vijaya" panose="020B0604020202020204" pitchFamily="34" charset="0"/>
              </a:rPr>
              <a:t>ANALIZA PRIPREMA</a:t>
            </a:r>
            <a:br>
              <a:rPr lang="hr-HR" sz="3600" dirty="0">
                <a:latin typeface="Segoe Print" panose="02000600000000000000" pitchFamily="2" charset="0"/>
                <a:cs typeface="Vijaya" panose="020B0604020202020204" pitchFamily="34" charset="0"/>
              </a:rPr>
            </a:br>
            <a:endParaRPr lang="hr-HR" dirty="0">
              <a:latin typeface="Segoe Print" panose="02000600000000000000" pitchFamily="2" charset="0"/>
              <a:cs typeface="Vijaya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r-HR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ne </a:t>
            </a: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postoje dvije pripreme sa potpuno jednakim </a:t>
            </a:r>
            <a:r>
              <a:rPr lang="hr-HR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elementima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>
              <a:lnSpc>
                <a:spcPct val="170000"/>
              </a:lnSpc>
            </a:pP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sve su pisane u računalnom obliku</a:t>
            </a:r>
          </a:p>
          <a:p>
            <a:pPr>
              <a:lnSpc>
                <a:spcPct val="170000"/>
              </a:lnSpc>
            </a:pP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prema svakoj vašoj pripremi zamjena bi mogla održati nastavni sat</a:t>
            </a:r>
          </a:p>
          <a:p>
            <a:pPr lvl="0">
              <a:lnSpc>
                <a:spcPct val="170000"/>
              </a:lnSpc>
            </a:pPr>
            <a:r>
              <a:rPr lang="hr-HR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slušajte upute </a:t>
            </a: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svojih </a:t>
            </a:r>
            <a:r>
              <a:rPr lang="hr-HR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savjetnika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lvl="0"/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nije potrebno pisati pripremu nalik onoj za </a:t>
            </a:r>
            <a:r>
              <a:rPr lang="hr-HR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pripravnike</a:t>
            </a: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lvl="0"/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ishodi- optimalno 3 ali da se </a:t>
            </a:r>
            <a:r>
              <a:rPr lang="hr-HR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ostvare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lvl="0"/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bitni elementi : svoje ime i prezime, datum, razred, nastavna jedinica, tip sata, ishodi, nastavna sredstva i pomagala, nastavne metode i oblici rada, </a:t>
            </a:r>
            <a:r>
              <a:rPr lang="hr-HR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artikulacija (tijek/faze</a:t>
            </a: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/ </a:t>
            </a:r>
            <a:r>
              <a:rPr lang="hr-HR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etape), </a:t>
            </a:r>
            <a:r>
              <a:rPr lang="hr-HR" dirty="0">
                <a:solidFill>
                  <a:srgbClr val="C00000"/>
                </a:solidFill>
                <a:latin typeface="Segoe Print" panose="02000600000000000000" pitchFamily="2" charset="0"/>
              </a:rPr>
              <a:t>aktivnosti za učenike, vrijeme za realizaciju, plan ploče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95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60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2800" dirty="0"/>
              <a:t>U vašim pripremama se mogu naći različite forme i elementi poput :</a:t>
            </a:r>
            <a:br>
              <a:rPr lang="hr-HR" sz="2800" dirty="0"/>
            </a:b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r-HR" b="1" dirty="0" smtClean="0">
                <a:solidFill>
                  <a:srgbClr val="00B050"/>
                </a:solidFill>
              </a:rPr>
              <a:t>suodnos/korelacije</a:t>
            </a:r>
            <a:endParaRPr lang="hr-HR" b="1" dirty="0">
              <a:solidFill>
                <a:srgbClr val="00B050"/>
              </a:solidFill>
            </a:endParaRP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kompetencije- metodičke, komunikacijske, socijalne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sociološki oblici nastave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aktivnosti učitelja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metodički sustav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literatura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cilj i zadatci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ključni pojmovi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očekivana postignuća i njihovo vrednovanje</a:t>
            </a:r>
          </a:p>
          <a:p>
            <a:pPr lvl="0"/>
            <a:r>
              <a:rPr lang="hr-HR" b="1" dirty="0">
                <a:solidFill>
                  <a:srgbClr val="00B050"/>
                </a:solidFill>
              </a:rPr>
              <a:t>mjesto izvođenja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073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r>
              <a:rPr lang="hr-HR" dirty="0" smtClean="0"/>
              <a:t>Pregled e-dnevnika </a:t>
            </a:r>
            <a:br>
              <a:rPr lang="hr-HR" dirty="0" smtClean="0"/>
            </a:br>
            <a:r>
              <a:rPr lang="hr-HR" dirty="0" smtClean="0"/>
              <a:t>i </a:t>
            </a:r>
            <a:br>
              <a:rPr lang="hr-HR" dirty="0" smtClean="0"/>
            </a:br>
            <a:r>
              <a:rPr lang="hr-HR" dirty="0" err="1" smtClean="0"/>
              <a:t>e</a:t>
            </a:r>
            <a:r>
              <a:rPr lang="hr-HR" dirty="0" smtClean="0"/>
              <a:t>-imenika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33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820955"/>
              </p:ext>
            </p:extLst>
          </p:nvPr>
        </p:nvGraphicFramePr>
        <p:xfrm>
          <a:off x="2483768" y="116632"/>
          <a:ext cx="5040560" cy="10536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414"/>
                <a:gridCol w="82266"/>
                <a:gridCol w="82266"/>
                <a:gridCol w="3299614"/>
              </a:tblGrid>
              <a:tr h="22507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Sadržaj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Napomena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</a:tr>
              <a:tr h="131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PREGLED RADA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25074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Popis nastavnih predmeta i nastavnika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004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Raspored sati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16708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Raspored pisanih zadaća  i ostalih učeničkih radova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2437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Podaci o provedenim pisanim zadaćama i ostalim učeničkim radovima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Kod većine nedostaje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004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Lektira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50148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Godišnji plan i tjedna evidencija te bilješke o radu razrednika u razrednom odjelu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</a:rPr>
                        <a:t>GPIP </a:t>
                      </a:r>
                      <a:r>
                        <a:rPr lang="hr-HR" sz="1100" dirty="0">
                          <a:effectLst/>
                        </a:rPr>
                        <a:t>i ostvarenje </a:t>
                      </a:r>
                      <a:endParaRPr lang="hr-H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Kod nekih nedostaje evidencija sati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1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  DNEVNIK RADA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25074">
                <a:tc gridSpan="2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Podaci o posjetima, izletima i ekskurzijama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ne vodi se kontinuirano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25074">
                <a:tc gridSpan="2">
                  <a:txBody>
                    <a:bodyPr/>
                    <a:lstStyle/>
                    <a:p>
                      <a:pPr marL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Radni tjedan (upisivanje održanih sati)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250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Izvještaji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9036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Vladanje i pedagoške mjere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Samo jedna mjera- unesena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1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ZAPISNICI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00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zapisnici (vrsta i koliko ih je bilo)</a:t>
                      </a:r>
                      <a:endParaRPr lang="hr-HR" sz="1000" dirty="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RV i RS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2437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nazočnost roditeljskim sastancima i individualnim informacijama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00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podaci o suradnji s roditeljima</a:t>
                      </a:r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najčešće datumi </a:t>
                      </a:r>
                      <a:r>
                        <a:rPr lang="hr-HR" sz="1100" dirty="0" smtClean="0">
                          <a:effectLst/>
                        </a:rPr>
                        <a:t>nazočnosti, a kod pojedinih i detalji provedenih razgovora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004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podaci o radu razrednog vijeća </a:t>
                      </a:r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Pisano pod   - zapisnici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00099"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podaci o ostvarivanju plana razrednog odjela 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Vođeno uglavnom pod – </a:t>
                      </a:r>
                      <a:r>
                        <a:rPr lang="hr-HR" sz="1100" dirty="0" smtClean="0">
                          <a:effectLst/>
                        </a:rPr>
                        <a:t>Pregled</a:t>
                      </a:r>
                      <a:r>
                        <a:rPr lang="hr-HR" sz="1100" baseline="0" dirty="0" smtClean="0">
                          <a:effectLst/>
                        </a:rPr>
                        <a:t> rada…</a:t>
                      </a:r>
                      <a:r>
                        <a:rPr lang="hr-HR" sz="1100" dirty="0" smtClean="0">
                          <a:effectLst/>
                        </a:rPr>
                        <a:t> </a:t>
                      </a:r>
                      <a:r>
                        <a:rPr lang="hr-HR" sz="1100" dirty="0">
                          <a:effectLst/>
                        </a:rPr>
                        <a:t>plan i evidencija</a:t>
                      </a:r>
                      <a:r>
                        <a:rPr lang="hr-HR" sz="1100" dirty="0" smtClean="0">
                          <a:effectLst/>
                        </a:rPr>
                        <a:t>…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Iako kod pojedinih</a:t>
                      </a:r>
                      <a:r>
                        <a:rPr lang="hr-HR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nedostaje 2. polugodište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9571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prehrana (tko jede po mjesecima kao statistika)</a:t>
                      </a:r>
                      <a:endParaRPr lang="hr-HR" sz="1000" dirty="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Kod nekih nije kontinuirano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50049">
                <a:tc gridSpan="2">
                  <a:txBody>
                    <a:bodyPr/>
                    <a:lstStyle/>
                    <a:p>
                      <a:pPr indent="-6985"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zdravstvena i socijalna zaštita</a:t>
                      </a:r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+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0009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kulturna i društvena djelatnost</a:t>
                      </a:r>
                      <a:endParaRPr lang="hr-HR" sz="1000">
                        <a:effectLst/>
                        <a:latin typeface="Calibri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Kod nekih nedostaje 2. polugodište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1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   IMENIK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129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Popis učenika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 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903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Ocjene i opisno praćenje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+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1293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osobni podaci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>
                          <a:effectLst/>
                        </a:rPr>
                        <a:t>+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1293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pedagoške mjere</a:t>
                      </a:r>
                      <a:endParaRPr lang="hr-H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50" dirty="0">
                          <a:effectLst/>
                        </a:rPr>
                        <a:t> 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31293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izostanci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effectLst/>
                        </a:rPr>
                        <a:t>+</a:t>
                      </a:r>
                      <a:endParaRPr lang="hr-H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09036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elementi ocjenjivanja</a:t>
                      </a:r>
                      <a:endParaRPr lang="hr-H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effectLst/>
                        </a:rPr>
                        <a:t> </a:t>
                      </a:r>
                      <a:endParaRPr lang="hr-H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840" marR="3584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67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hr-HR" sz="3600" dirty="0" smtClean="0">
                <a:latin typeface="Comic Sans MS" panose="030F0702030302020204" pitchFamily="66" charset="0"/>
              </a:rPr>
              <a:t>OSVRT NA PISANJE ZAPISNIKA</a:t>
            </a:r>
            <a:endParaRPr lang="hr-HR" sz="3600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r-HR" dirty="0">
                <a:solidFill>
                  <a:srgbClr val="C00000"/>
                </a:solidFill>
              </a:rPr>
              <a:t>Jasno, razumljivo, konkretno pismeno, sa svim potrebnim </a:t>
            </a:r>
            <a:r>
              <a:rPr lang="hr-HR" dirty="0" smtClean="0">
                <a:solidFill>
                  <a:srgbClr val="C00000"/>
                </a:solidFill>
              </a:rPr>
              <a:t>elementima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Nema </a:t>
            </a:r>
            <a:r>
              <a:rPr lang="hr-HR" dirty="0" smtClean="0">
                <a:solidFill>
                  <a:srgbClr val="C00000"/>
                </a:solidFill>
              </a:rPr>
              <a:t>natuknica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Navedeni </a:t>
            </a:r>
            <a:r>
              <a:rPr lang="hr-HR" dirty="0" smtClean="0">
                <a:solidFill>
                  <a:srgbClr val="C00000"/>
                </a:solidFill>
              </a:rPr>
              <a:t>zaključci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Zapisani svi zapisnici uredno </a:t>
            </a:r>
            <a:endParaRPr lang="hr-HR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Ponegdje nedostaje </a:t>
            </a:r>
            <a:r>
              <a:rPr lang="hr-HR" dirty="0" smtClean="0">
                <a:solidFill>
                  <a:srgbClr val="C00000"/>
                </a:solidFill>
              </a:rPr>
              <a:t>mjesto održavanja</a:t>
            </a:r>
          </a:p>
          <a:p>
            <a:pPr marL="0" lvl="0" indent="0">
              <a:buNone/>
            </a:pPr>
            <a:endParaRPr lang="hr-HR" dirty="0">
              <a:solidFill>
                <a:srgbClr val="C00000"/>
              </a:solidFill>
            </a:endParaRPr>
          </a:p>
          <a:p>
            <a:pPr lvl="0"/>
            <a:r>
              <a:rPr lang="hr-HR" dirty="0">
                <a:solidFill>
                  <a:srgbClr val="C00000"/>
                </a:solidFill>
              </a:rPr>
              <a:t>Bez obzira koji zapisnik se piše isti elementi vrijede za sve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03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459432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Još neke preporuke…</a:t>
            </a:r>
            <a:endParaRPr lang="hr-HR" sz="3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Zapisnik bi u prvom dijelu trebao sadržavati redni broj, datum, te mjesto i vrijeme održavanja sastanka.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Važan je podatak o broju sudionika zbog utvrđivanja kvoruma.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Navesti osobe koje nisu prisutne te razlog izostanka.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Ukoliko je prisutan netko drugi- vanjski suradnik, predavač, roditelj,… i njega treba navesti.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Uz točke dnevnog reda trebaju biti navedeni i izvjestitelji.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Često se unosi i točka – usvajanje zapisnika sa prethodne sjednice.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U opisnom djelu zapisničari trebaju ukratko opisati točku dnevnog reda.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Kod predavanja samo kratko (može u natuknicama) navesti sadržaj predavanja.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Važno je navesti i sažeti rasprave govornika.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Ponekad je potrebno navesti zaključak, preporuku, odluku ili rezultate glasanja.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Treba navesti koje su osobe odgovorne za određeni zaključak te rok do kada će to biti realizirano.</a:t>
            </a:r>
          </a:p>
          <a:p>
            <a:pPr lvl="0"/>
            <a:r>
              <a:rPr lang="hr-HR" dirty="0">
                <a:solidFill>
                  <a:srgbClr val="002060"/>
                </a:solidFill>
                <a:latin typeface="Comic Sans MS" panose="030F0702030302020204" pitchFamily="66" charset="0"/>
              </a:rPr>
              <a:t>Katkada se uz zapisnike prilože i privitci.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830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/>
          <a:lstStyle/>
          <a:p>
            <a:r>
              <a:rPr lang="hr-HR" i="1" dirty="0" smtClean="0">
                <a:solidFill>
                  <a:srgbClr val="FF0000"/>
                </a:solidFill>
                <a:latin typeface="Gill Sans MT" panose="020B0502020104020203" pitchFamily="34" charset="-18"/>
              </a:rPr>
              <a:t>O C J E N E</a:t>
            </a:r>
            <a:endParaRPr lang="hr-HR" i="1" dirty="0">
              <a:solidFill>
                <a:srgbClr val="FF0000"/>
              </a:solidFill>
              <a:latin typeface="Gill Sans MT" panose="020B0502020104020203" pitchFamily="34" charset="-1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2357905"/>
            <a:ext cx="8229600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od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jako puno do </a:t>
            </a:r>
            <a:endParaRPr lang="hr-HR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sasvim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dovoljno ocjena u svim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predmetima</a:t>
            </a: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965245" cy="1202485"/>
          </a:xfrm>
        </p:spPr>
        <p:txBody>
          <a:bodyPr/>
          <a:lstStyle/>
          <a:p>
            <a:r>
              <a:rPr lang="hr-HR" sz="4800" i="1" u="sng" dirty="0" smtClean="0">
                <a:solidFill>
                  <a:srgbClr val="0070C0"/>
                </a:solidFill>
              </a:rPr>
              <a:t>S a d r ž a j</a:t>
            </a:r>
            <a:endParaRPr lang="hr-HR" sz="4800" i="1" u="sng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1916832"/>
            <a:ext cx="6196405" cy="36038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hr-HR" b="1" dirty="0"/>
              <a:t>ANALIZA EFIKASNOSTI </a:t>
            </a:r>
            <a:r>
              <a:rPr lang="hr-HR" b="1" dirty="0" smtClean="0"/>
              <a:t>NASTAVE (cilj i svrha)</a:t>
            </a:r>
            <a:endParaRPr lang="hr-HR" b="1" dirty="0"/>
          </a:p>
          <a:p>
            <a:pPr>
              <a:lnSpc>
                <a:spcPct val="160000"/>
              </a:lnSpc>
            </a:pPr>
            <a:r>
              <a:rPr lang="hr-HR" b="1" dirty="0" smtClean="0"/>
              <a:t>VRIJEME i UZORAK (tijek provedbe projekta)</a:t>
            </a:r>
            <a:endParaRPr lang="hr-HR" b="1" dirty="0"/>
          </a:p>
          <a:p>
            <a:pPr>
              <a:lnSpc>
                <a:spcPct val="160000"/>
              </a:lnSpc>
            </a:pPr>
            <a:r>
              <a:rPr lang="hr-HR" b="1" dirty="0" smtClean="0"/>
              <a:t>METODE (način rada, instrumentarij)</a:t>
            </a:r>
            <a:endParaRPr lang="hr-HR" b="1" dirty="0"/>
          </a:p>
          <a:p>
            <a:pPr>
              <a:lnSpc>
                <a:spcPct val="160000"/>
              </a:lnSpc>
            </a:pPr>
            <a:r>
              <a:rPr lang="hr-HR" b="1" dirty="0" smtClean="0"/>
              <a:t>PRAĆENJE NASTAVNOG PROCESA /IZVEDBA NASTAVE</a:t>
            </a:r>
          </a:p>
          <a:p>
            <a:pPr>
              <a:lnSpc>
                <a:spcPct val="160000"/>
              </a:lnSpc>
            </a:pPr>
            <a:r>
              <a:rPr lang="hr-HR" b="1" dirty="0" smtClean="0"/>
              <a:t>PREGLED PEDAGOŠKE DOKUMENTACIJE</a:t>
            </a:r>
            <a:endParaRPr lang="hr-HR" b="1" dirty="0"/>
          </a:p>
          <a:p>
            <a:pPr>
              <a:lnSpc>
                <a:spcPct val="160000"/>
              </a:lnSpc>
            </a:pPr>
            <a:r>
              <a:rPr lang="hr-HR" b="1" dirty="0" smtClean="0"/>
              <a:t>UČENICI (bilježnice i evaluacije)</a:t>
            </a:r>
          </a:p>
          <a:p>
            <a:pPr>
              <a:lnSpc>
                <a:spcPct val="160000"/>
              </a:lnSpc>
            </a:pPr>
            <a:r>
              <a:rPr lang="hr-HR" b="1" dirty="0" smtClean="0"/>
              <a:t>UČITELJI (</a:t>
            </a:r>
            <a:r>
              <a:rPr lang="hr-HR" b="1" dirty="0" err="1" smtClean="0"/>
              <a:t>samoevaluacije</a:t>
            </a:r>
            <a:r>
              <a:rPr lang="hr-HR" b="1" dirty="0" smtClean="0"/>
              <a:t>)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58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600200"/>
          </a:xfrm>
        </p:spPr>
        <p:txBody>
          <a:bodyPr/>
          <a:lstStyle/>
          <a:p>
            <a:r>
              <a:rPr lang="hr-HR" sz="4400" i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OPISNA PRAĆENJA</a:t>
            </a:r>
            <a:endParaRPr lang="hr-HR" sz="4400" i="1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-1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Jako puno u razrednoj nastavi. Vrlo temeljito, jasno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chemeClr val="tx1"/>
              </a:solidFill>
            </a:endParaRPr>
          </a:p>
          <a:p>
            <a:r>
              <a:rPr lang="hr-HR" dirty="0">
                <a:solidFill>
                  <a:schemeClr val="tx1"/>
                </a:solidFill>
              </a:rPr>
              <a:t>U predmetnoj nastavi dovoljno opisnog praćenja. Kod nekih učitelja nedostaje malo jasnijih osvrta o postignuću učenika, njihovom interesu, trudu, radu i možda </a:t>
            </a:r>
            <a:r>
              <a:rPr lang="hr-HR" dirty="0" smtClean="0">
                <a:solidFill>
                  <a:schemeClr val="tx1"/>
                </a:solidFill>
              </a:rPr>
              <a:t>specifičnostima postignuća </a:t>
            </a:r>
            <a:r>
              <a:rPr lang="hr-HR" dirty="0">
                <a:solidFill>
                  <a:schemeClr val="tx1"/>
                </a:solidFill>
              </a:rPr>
              <a:t>obzirom na predmet.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67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540568" y="836712"/>
            <a:ext cx="8229600" cy="490066"/>
          </a:xfrm>
        </p:spPr>
        <p:txBody>
          <a:bodyPr>
            <a:noAutofit/>
          </a:bodyPr>
          <a:lstStyle/>
          <a:p>
            <a:r>
              <a:rPr lang="hr-HR" sz="2400" b="1" dirty="0">
                <a:latin typeface="Segoe Print" panose="02000600000000000000" pitchFamily="2" charset="0"/>
              </a:rPr>
              <a:t>SVRHA OPISNOG PRAĆENJA</a:t>
            </a:r>
            <a:r>
              <a:rPr lang="hr-HR" sz="2000" b="1" dirty="0">
                <a:latin typeface="Segoe Print" panose="02000600000000000000" pitchFamily="2" charset="0"/>
              </a:rPr>
              <a:t/>
            </a:r>
            <a:br>
              <a:rPr lang="hr-HR" sz="2000" b="1" dirty="0">
                <a:latin typeface="Segoe Print" panose="02000600000000000000" pitchFamily="2" charset="0"/>
              </a:rPr>
            </a:br>
            <a:endParaRPr lang="hr-HR" sz="3600" b="1" dirty="0">
              <a:latin typeface="Segoe Print" panose="02000600000000000000" pitchFamily="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649491"/>
          </a:xfrm>
        </p:spPr>
        <p:txBody>
          <a:bodyPr>
            <a:normAutofit fontScale="40000" lnSpcReduction="20000"/>
          </a:bodyPr>
          <a:lstStyle/>
          <a:p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S</a:t>
            </a:r>
            <a:r>
              <a:rPr lang="hr-H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aznati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što su učenici naučili, u čemu im je potrebna pomoć. </a:t>
            </a:r>
          </a:p>
          <a:p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Iz zabilješki nastavnika u rubrici bilješki u imeniku učenika </a:t>
            </a:r>
            <a:r>
              <a:rPr lang="hr-H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trebalo bi moći  ustanoviti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područja u kojima je učenik dobar te na čemu bi još trebao poraditi. Možemo mnogo toga saznati o njegovim interesima, sklonostima, mogućnostima ili teškoćama s kojima se susreće pri svakodnevnom radu. </a:t>
            </a:r>
            <a:endParaRPr lang="hr-HR" sz="40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sz="3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hr-HR" sz="3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BILJEŠKE TREBAJU </a:t>
            </a: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UKAZIVATI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i na ono na čemu bi trebalo poraditi, što bi trebalo dodatno razvijati i poticati, te se iz njih treba moći iščitati stupanj učenikove samostalnosti pri radu i odnos prema suučenicima</a:t>
            </a:r>
            <a:r>
              <a:rPr lang="hr-H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hr-HR" sz="3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	</a:t>
            </a:r>
            <a:r>
              <a:rPr lang="hr-HR" sz="3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ELEMENTI OPISNOG PRAĆENJA SU</a:t>
            </a:r>
          </a:p>
          <a:p>
            <a:pPr marL="0" indent="0">
              <a:buNone/>
            </a:pPr>
            <a:r>
              <a:rPr lang="hr-H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-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učenikove sposobnosti, znanja, vještine, motivacija, interesi i radne navike</a:t>
            </a:r>
            <a:r>
              <a:rPr lang="hr-H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hr-HR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r-HR" sz="38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	</a:t>
            </a:r>
            <a:r>
              <a:rPr lang="hr-HR" sz="4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PREPORUKE</a:t>
            </a:r>
          </a:p>
          <a:p>
            <a:pPr marL="0" indent="0">
              <a:buNone/>
            </a:pPr>
            <a:r>
              <a:rPr lang="hr-HR" sz="3400" dirty="0">
                <a:solidFill>
                  <a:srgbClr val="C00000"/>
                </a:solidFill>
                <a:latin typeface="Comic Sans MS" panose="030F0702030302020204" pitchFamily="66" charset="0"/>
              </a:rPr>
              <a:t>¸</a:t>
            </a:r>
            <a:r>
              <a:rPr lang="hr-HR" sz="34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- negativne bilješke, neprimjerena ponašanja, svoje „kritike“, pisati u napomene u dnevniku rada umjesto u opisna praćenja. Iskustva pokazuju da roditelji iz e-imenika zloupotrebljavaju formulacije učitelja, objavljuju na </a:t>
            </a:r>
            <a:r>
              <a:rPr lang="hr-HR" sz="4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facebook</a:t>
            </a:r>
            <a:r>
              <a:rPr lang="hr-H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-u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, ona im služe za ismijavanje i slično</a:t>
            </a:r>
            <a:r>
              <a:rPr lang="hr-H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1-2 </a:t>
            </a:r>
            <a:r>
              <a:rPr lang="hr-HR" sz="4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opisna praćenja jasnija i temeljitija u </a:t>
            </a:r>
            <a:r>
              <a:rPr lang="hr-HR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polugodištu</a:t>
            </a:r>
            <a:endParaRPr lang="hr-HR" sz="4000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</a:t>
            </a:r>
            <a:r>
              <a:rPr lang="hr-HR" sz="40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RN </a:t>
            </a:r>
            <a:r>
              <a:rPr lang="hr-HR" sz="4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– učestalo i temeljito o samom radu i postignuću učenika</a:t>
            </a:r>
          </a:p>
          <a:p>
            <a:pPr marL="0" indent="0" algn="ctr">
              <a:buNone/>
            </a:pPr>
            <a:r>
              <a:rPr lang="hr-HR" sz="4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PN – rjeđe u odnosu na </a:t>
            </a:r>
            <a:r>
              <a:rPr lang="hr-HR" sz="40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RN</a:t>
            </a:r>
          </a:p>
          <a:p>
            <a:pPr marL="0" indent="0" algn="ctr">
              <a:buNone/>
            </a:pPr>
            <a:r>
              <a:rPr lang="hr-HR" sz="4000" i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endParaRPr lang="hr-HR" sz="4000" i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hr-HR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20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hr-HR" sz="2400" dirty="0">
                <a:latin typeface="Comic Sans MS" panose="030F0702030302020204" pitchFamily="66" charset="0"/>
              </a:rPr>
              <a:t>DOBRI PRIMJERI OPISNIH PRAĆENJA IZ NAŠE ŠKOLE :</a:t>
            </a:r>
            <a:br>
              <a:rPr lang="hr-HR" sz="2400" dirty="0">
                <a:latin typeface="Comic Sans MS" panose="030F0702030302020204" pitchFamily="66" charset="0"/>
              </a:rPr>
            </a:br>
            <a:endParaRPr lang="hr-HR" sz="4800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Učenica </a:t>
            </a:r>
            <a:r>
              <a:rPr lang="hr-HR" dirty="0">
                <a:solidFill>
                  <a:srgbClr val="C00000"/>
                </a:solidFill>
                <a:latin typeface="Comic Sans MS" panose="030F0702030302020204" pitchFamily="66" charset="0"/>
              </a:rPr>
              <a:t>čita izražajno, ali s pogreškama, treba raditi na poboljšanju načina čitanja, uspješna je u sažetom prepričavanju, griješi u primjeni pravopisne norme, ali sastavci su tematski korektni, piše uredno i čitljivo, uz pomoć interpretira tekst, književno-teorijske pojmove poznaje na razini reprodukcije, djelomično karakterizira likove na temelju njihovih postupaka, gramatičke sadržaje s teškoćom usvaja, izostaje rad kod kuće, lektiru redovito čita, uočava značenja djela, na satu je aktivna i trudi se, uglavnom piše domaće zadaće.</a:t>
            </a:r>
          </a:p>
          <a:p>
            <a:pPr marL="0" indent="0">
              <a:buNone/>
            </a:pPr>
            <a:r>
              <a:rPr lang="hr-HR" dirty="0">
                <a:solidFill>
                  <a:srgbClr val="C00000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hr-HR" dirty="0">
                <a:solidFill>
                  <a:srgbClr val="C00000"/>
                </a:solidFill>
                <a:latin typeface="Comic Sans MS" panose="030F0702030302020204" pitchFamily="66" charset="0"/>
              </a:rPr>
              <a:t>Učenica na početku drugog polugodišta dobro usvaja nastavne sadržaje. Učenica ima manjih teškoća prilikom uočavanja određenih pojava i procesa, no može povezivati sadržaje na nastavi. Uporaba zemljovida je vrlo dobra. Aktivnost na satu i odnos prema radu su zadovoljavajući. Ponašanje je vrlo dobro. Učenica ima djelomično negativnu ocjenu iz gradiva Društvena obilježja RH.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80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hr-HR" dirty="0"/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Aktivan i zainteresiran za nastavne sadržaje, no pri pismenim bi radovima trebao biti koncentriraniji.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Učenik je donekle aktivan u usmenim aktivnostima, ali zadatke koje treba riješiti pismeno ne povezuje s nastavnim gradivom. Ne snalazi se ni uz pomoć udžbenika i bilježnice</a:t>
            </a:r>
            <a:r>
              <a:rPr lang="hr-HR" b="1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Aktivan, sistematičan i samostalan u radu</a:t>
            </a:r>
            <a:r>
              <a:rPr lang="hr-HR" b="1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Učenik je marljiv i predan u radu na nastavi. Zanimaju ga </a:t>
            </a:r>
            <a:r>
              <a:rPr lang="hr-HR" b="1" dirty="0" smtClean="0">
                <a:solidFill>
                  <a:srgbClr val="0070C0"/>
                </a:solidFill>
                <a:latin typeface="+mn-lt"/>
              </a:rPr>
              <a:t>sadržaji, </a:t>
            </a:r>
            <a:r>
              <a:rPr lang="hr-HR" b="1" dirty="0">
                <a:solidFill>
                  <a:srgbClr val="0070C0"/>
                </a:solidFill>
                <a:latin typeface="+mn-lt"/>
              </a:rPr>
              <a:t>te često želi znati više o svakoj temi koju obrađujemo na satu</a:t>
            </a:r>
            <a:r>
              <a:rPr lang="hr-HR" b="1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Potrebno više urednosti u bilježnici, na satu aktivan, uvijek spreman za odgovarati na postavljena pitanja, redovit u radu kod kuće</a:t>
            </a:r>
            <a:r>
              <a:rPr lang="hr-HR" b="1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Vidljivo je motiviran, otkrivanjem vlastitih mogućnosti i spoznajom da može bolje</a:t>
            </a:r>
            <a:r>
              <a:rPr lang="hr-HR" b="1" dirty="0" smtClean="0">
                <a:solidFill>
                  <a:srgbClr val="0070C0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+mn-lt"/>
            </a:endParaRP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U radu pristupa uglavnom vlastitim idejnim rješenjima</a:t>
            </a:r>
          </a:p>
          <a:p>
            <a:r>
              <a:rPr lang="hr-HR" b="1" dirty="0">
                <a:solidFill>
                  <a:srgbClr val="0070C0"/>
                </a:solidFill>
                <a:latin typeface="+mn-lt"/>
              </a:rPr>
              <a:t>Radi veoma vješto i organizirano.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207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229600" cy="16002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Kristen ITC" panose="03050502040202030202" pitchFamily="66" charset="0"/>
              </a:rPr>
              <a:t>GODIŠNJI PLANOVI I PROGRAMI</a:t>
            </a:r>
            <a:endParaRPr lang="hr-HR" sz="3200" dirty="0">
              <a:latin typeface="Kristen ITC" panose="03050502040202030202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Nalaze se na računalu u zbornici škole u </a:t>
            </a:r>
            <a:r>
              <a:rPr lang="hr-H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folderu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planovi i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programi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Svi se nalaze tamo ali neki su iz prošle ili prošlih godina- potrebno promijeniti godinu ako su ostali isti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Netko u godišnji piše sve kao da su mjesečni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Neki su iz nakladničkih kuća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Spominju se nazivi  - operativni, izvedbeni, okvirni i globalni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Okvirni ili globalni bi bio godišnji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Izvedbeni ili operativni bi bio mjesečni.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353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900" dirty="0">
                <a:latin typeface="Comic Sans MS" panose="030F0702030302020204" pitchFamily="66" charset="0"/>
              </a:rPr>
              <a:t>Svaki plan i program mora imati navedeno</a:t>
            </a:r>
            <a:r>
              <a:rPr lang="hr-HR" dirty="0"/>
              <a:t>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79712" y="2132856"/>
            <a:ext cx="8229600" cy="4525963"/>
          </a:xfrm>
        </p:spPr>
        <p:txBody>
          <a:bodyPr/>
          <a:lstStyle/>
          <a:p>
            <a:pPr lvl="0"/>
            <a:r>
              <a:rPr lang="hr-HR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Naziv </a:t>
            </a: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škole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Školsku godinu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Ime i prezime učitelja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Razred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Predme</a:t>
            </a:r>
            <a:r>
              <a:rPr lang="hr-HR" b="1" dirty="0">
                <a:solidFill>
                  <a:schemeClr val="tx1">
                    <a:lumMod val="85000"/>
                    <a:lumOff val="15000"/>
                  </a:schemeClr>
                </a:solidFill>
                <a:latin typeface="Kristen ITC" panose="03050502040202030202" pitchFamily="66" charset="0"/>
              </a:rPr>
              <a:t>t </a:t>
            </a:r>
            <a:endParaRPr lang="hr-HR" dirty="0">
              <a:solidFill>
                <a:schemeClr val="tx1">
                  <a:lumMod val="85000"/>
                  <a:lumOff val="15000"/>
                </a:schemeClr>
              </a:solidFill>
              <a:latin typeface="Kristen ITC" panose="03050502040202030202" pitchFamily="66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38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46448" y="1484784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dirty="0">
                <a:latin typeface="Comic Sans MS" panose="030F0702030302020204" pitchFamily="66" charset="0"/>
              </a:rPr>
              <a:t>Elementi godišnjeg plana i programa: (okvirni, globalni)</a:t>
            </a:r>
            <a:br>
              <a:rPr lang="hr-HR" sz="3600" dirty="0">
                <a:latin typeface="Comic Sans MS" panose="030F0702030302020204" pitchFamily="66" charset="0"/>
              </a:rPr>
            </a:br>
            <a:endParaRPr lang="hr-HR" sz="3600" dirty="0"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63688" y="2332037"/>
            <a:ext cx="8229600" cy="4525963"/>
          </a:xfrm>
        </p:spPr>
        <p:txBody>
          <a:bodyPr/>
          <a:lstStyle/>
          <a:p>
            <a:pPr lvl="0"/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Mjesec</a:t>
            </a: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Broj sati</a:t>
            </a:r>
          </a:p>
          <a:p>
            <a:pPr lvl="0"/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Nastavna tema / nastavna jedinica</a:t>
            </a:r>
          </a:p>
          <a:p>
            <a:r>
              <a:rPr lang="hr-H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/negdje su navedeni i ishodi, ključni pojmovi, korelacije,…/</a:t>
            </a:r>
          </a:p>
          <a:p>
            <a:pPr marL="0" indent="0">
              <a:buNone/>
            </a:pPr>
            <a:endParaRPr lang="hr-H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92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8229600" cy="1143000"/>
          </a:xfrm>
        </p:spPr>
        <p:txBody>
          <a:bodyPr>
            <a:noAutofit/>
          </a:bodyPr>
          <a:lstStyle/>
          <a:p>
            <a:r>
              <a:rPr lang="hr-HR" sz="3200" dirty="0">
                <a:solidFill>
                  <a:srgbClr val="7030A0"/>
                </a:solidFill>
                <a:latin typeface="Segoe Print" panose="02000600000000000000" pitchFamily="2" charset="0"/>
              </a:rPr>
              <a:t>Elementi mjesečnog plana i programa (izvedbenog ili operativnog) su :</a:t>
            </a:r>
            <a:br>
              <a:rPr lang="hr-HR" sz="3200" dirty="0">
                <a:solidFill>
                  <a:srgbClr val="7030A0"/>
                </a:solidFill>
                <a:latin typeface="Segoe Print" panose="02000600000000000000" pitchFamily="2" charset="0"/>
              </a:rPr>
            </a:br>
            <a:endParaRPr lang="hr-HR" sz="3200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75656" y="2564904"/>
            <a:ext cx="8229600" cy="4525963"/>
          </a:xfrm>
        </p:spPr>
        <p:txBody>
          <a:bodyPr/>
          <a:lstStyle/>
          <a:p>
            <a:pPr lvl="0"/>
            <a:r>
              <a:rPr lang="hr-H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Mjesec</a:t>
            </a: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Segoe Print" panose="02000600000000000000" pitchFamily="2" charset="0"/>
            </a:endParaRPr>
          </a:p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Nastavna jedinica</a:t>
            </a:r>
          </a:p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Ishodi</a:t>
            </a:r>
          </a:p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Nastavne metode i oblici</a:t>
            </a:r>
          </a:p>
          <a:p>
            <a:pPr lvl="0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Aktivnosti za učenike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81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>
            <a:normAutofit/>
          </a:bodyPr>
          <a:lstStyle/>
          <a:p>
            <a:r>
              <a:rPr lang="hr-HR" sz="4400" dirty="0" smtClean="0">
                <a:latin typeface="Gill Sans MT" panose="020B0502020104020203" pitchFamily="34" charset="-18"/>
              </a:rPr>
              <a:t> </a:t>
            </a:r>
            <a:r>
              <a:rPr lang="hr-HR" sz="4400" dirty="0">
                <a:latin typeface="Gill Sans MT" panose="020B0502020104020203" pitchFamily="34" charset="-18"/>
              </a:rPr>
              <a:t>negdje su navedeni:</a:t>
            </a:r>
            <a:br>
              <a:rPr lang="hr-HR" sz="4400" dirty="0">
                <a:latin typeface="Gill Sans MT" panose="020B0502020104020203" pitchFamily="34" charset="-18"/>
              </a:rPr>
            </a:br>
            <a:endParaRPr lang="hr-HR" sz="4400" dirty="0">
              <a:latin typeface="Gill Sans MT" panose="020B0502020104020203" pitchFamily="34" charset="-18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O</a:t>
            </a:r>
            <a:r>
              <a:rPr lang="hr-HR" sz="1900" dirty="0" smtClean="0">
                <a:solidFill>
                  <a:srgbClr val="002060"/>
                </a:solidFill>
                <a:latin typeface="Gill Sans MT" panose="020B0502020104020203" pitchFamily="34" charset="-18"/>
              </a:rPr>
              <a:t>brazovni</a:t>
            </a:r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, odgojni i funkcionalni ciljevi ili ishodi – nije potrebno – optimalno 3 ishoda ali ostvariva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Korelacije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Zadaci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Nastavna sredstva i pomagala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Ključni pojmovi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Tip sata</a:t>
            </a:r>
          </a:p>
          <a:p>
            <a:pPr lvl="0"/>
            <a:r>
              <a:rPr lang="hr-HR" sz="1900" dirty="0">
                <a:solidFill>
                  <a:srgbClr val="002060"/>
                </a:solidFill>
                <a:latin typeface="Gill Sans MT" panose="020B0502020104020203" pitchFamily="34" charset="-18"/>
              </a:rPr>
              <a:t>Mjesto </a:t>
            </a:r>
            <a:r>
              <a:rPr lang="hr-HR" sz="1900" dirty="0" smtClean="0">
                <a:solidFill>
                  <a:srgbClr val="002060"/>
                </a:solidFill>
                <a:latin typeface="Gill Sans MT" panose="020B0502020104020203" pitchFamily="34" charset="-18"/>
              </a:rPr>
              <a:t>održavanja</a:t>
            </a:r>
          </a:p>
          <a:p>
            <a:pPr lvl="0"/>
            <a:endParaRPr lang="hr-HR" dirty="0"/>
          </a:p>
          <a:p>
            <a:pPr marL="0" lvl="0" indent="0">
              <a:buNone/>
            </a:pPr>
            <a:r>
              <a:rPr lang="hr-HR" dirty="0" smtClean="0"/>
              <a:t>		</a:t>
            </a:r>
            <a:r>
              <a:rPr lang="hr-HR" sz="3200" dirty="0" smtClean="0">
                <a:solidFill>
                  <a:srgbClr val="C00000"/>
                </a:solidFill>
                <a:latin typeface="Gill Sans MT" panose="020B0502020104020203" pitchFamily="34" charset="-18"/>
              </a:rPr>
              <a:t>PREPORUKE :</a:t>
            </a:r>
            <a:endParaRPr lang="hr-HR" sz="3200" dirty="0">
              <a:solidFill>
                <a:srgbClr val="C00000"/>
              </a:solidFill>
              <a:latin typeface="Gill Sans MT" panose="020B0502020104020203" pitchFamily="34" charset="-18"/>
            </a:endParaRPr>
          </a:p>
          <a:p>
            <a:pPr lvl="2"/>
            <a:r>
              <a:rPr lang="hr-HR" sz="2000" dirty="0">
                <a:solidFill>
                  <a:srgbClr val="C00000"/>
                </a:solidFill>
                <a:latin typeface="Gill Sans MT" panose="020B0502020104020203" pitchFamily="34" charset="-18"/>
              </a:rPr>
              <a:t>Sami odlučite o svojoj  formi pisanja</a:t>
            </a:r>
          </a:p>
          <a:p>
            <a:pPr lvl="2"/>
            <a:r>
              <a:rPr lang="hr-HR" sz="2000" dirty="0">
                <a:solidFill>
                  <a:srgbClr val="C00000"/>
                </a:solidFill>
                <a:latin typeface="Gill Sans MT" panose="020B0502020104020203" pitchFamily="34" charset="-18"/>
              </a:rPr>
              <a:t>Slušajte svoje savjetnike</a:t>
            </a:r>
          </a:p>
          <a:p>
            <a:pPr lvl="2"/>
            <a:r>
              <a:rPr lang="hr-HR" sz="2000" dirty="0">
                <a:solidFill>
                  <a:srgbClr val="C00000"/>
                </a:solidFill>
                <a:latin typeface="Gill Sans MT" panose="020B0502020104020203" pitchFamily="34" charset="-18"/>
              </a:rPr>
              <a:t>Pišite kako vam je lakše</a:t>
            </a:r>
          </a:p>
          <a:p>
            <a:pPr lvl="2"/>
            <a:r>
              <a:rPr lang="hr-HR" sz="2000" dirty="0">
                <a:solidFill>
                  <a:srgbClr val="C00000"/>
                </a:solidFill>
                <a:latin typeface="Gill Sans MT" panose="020B0502020104020203" pitchFamily="34" charset="-18"/>
              </a:rPr>
              <a:t>Ali pišite ono što stvarno planirate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547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Kristen ITC" panose="03050502040202030202" pitchFamily="66" charset="0"/>
              </a:rPr>
              <a:t>BILJEŽNICE UČENIKA</a:t>
            </a:r>
            <a:endParaRPr lang="hr-HR" sz="3200" dirty="0">
              <a:latin typeface="Kristen ITC" panose="03050502040202030202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kratko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, jasno, naglašeno bitno,dovoljno za osnovne sadržaje predmeta</a:t>
            </a:r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,</a:t>
            </a:r>
          </a:p>
          <a:p>
            <a:pPr marL="0" indent="0">
              <a:buNone/>
            </a:pPr>
            <a:endParaRPr lang="hr-HR" dirty="0" smtClean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primjena  </a:t>
            </a:r>
            <a:r>
              <a:rPr lang="hr-HR" dirty="0" err="1" smtClean="0">
                <a:solidFill>
                  <a:srgbClr val="00B050"/>
                </a:solidFill>
                <a:latin typeface="Kristen ITC" panose="03050502040202030202" pitchFamily="66" charset="0"/>
              </a:rPr>
              <a:t>terminologij</a:t>
            </a:r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¸e pojedinog predmeta uz objašnjenje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 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svaka nastavna jedinica obređena, glavni pojmovi, definicije, mjerne jedinice, formule, crteži i pojašnjenja pokusa, </a:t>
            </a:r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zadaci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osnovni 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sadržaji, </a:t>
            </a:r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informatički jezik, zadaci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obrada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, vježba, ponavljanje, </a:t>
            </a:r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zadaća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definicije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, podjele, crteži, radni listići, križaljke, </a:t>
            </a:r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tablice</a:t>
            </a:r>
          </a:p>
          <a:p>
            <a:pPr marL="0" indent="0">
              <a:buNone/>
            </a:pPr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korektno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, standardno, osnovno, </a:t>
            </a:r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sistematično</a:t>
            </a:r>
          </a:p>
          <a:p>
            <a:pPr marL="0" indent="0">
              <a:buNone/>
            </a:pPr>
            <a:endParaRPr lang="hr-HR" dirty="0" smtClean="0">
              <a:solidFill>
                <a:srgbClr val="00B050"/>
              </a:solidFill>
              <a:latin typeface="Kristen ITC" panose="03050502040202030202" pitchFamily="66" charset="0"/>
            </a:endParaRPr>
          </a:p>
          <a:p>
            <a:r>
              <a:rPr lang="hr-HR" dirty="0" smtClean="0">
                <a:solidFill>
                  <a:srgbClr val="00B050"/>
                </a:solidFill>
                <a:latin typeface="Kristen ITC" panose="03050502040202030202" pitchFamily="66" charset="0"/>
              </a:rPr>
              <a:t>optimalno 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sadržaja, </a:t>
            </a:r>
            <a:r>
              <a:rPr lang="hr-HR" dirty="0" err="1">
                <a:solidFill>
                  <a:srgbClr val="00B050"/>
                </a:solidFill>
                <a:latin typeface="Kristen ITC" panose="03050502040202030202" pitchFamily="66" charset="0"/>
              </a:rPr>
              <a:t>bojanke</a:t>
            </a:r>
            <a:r>
              <a:rPr lang="hr-HR" dirty="0">
                <a:solidFill>
                  <a:srgbClr val="00B050"/>
                </a:solidFill>
                <a:latin typeface="Kristen ITC" panose="03050502040202030202" pitchFamily="66" charset="0"/>
              </a:rPr>
              <a:t>, crteži</a:t>
            </a:r>
          </a:p>
          <a:p>
            <a:endParaRPr lang="hr-HR" dirty="0">
              <a:solidFill>
                <a:srgbClr val="00B050"/>
              </a:solidFill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965245" cy="1202485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C00000"/>
                </a:solidFill>
              </a:rPr>
              <a:t>Analiza efikasnosti nastave</a:t>
            </a:r>
            <a:endParaRPr lang="hr-HR" sz="40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899592" y="1556792"/>
            <a:ext cx="3200400" cy="360273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dirty="0" smtClean="0">
                <a:latin typeface="Berlin Sans FB" panose="020E0602020502020306" pitchFamily="34" charset="0"/>
              </a:rPr>
              <a:t>              </a:t>
            </a:r>
            <a:r>
              <a:rPr lang="hr-HR" sz="3000" i="1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CILJ</a:t>
            </a:r>
          </a:p>
          <a:p>
            <a:r>
              <a:rPr lang="hr-HR" dirty="0" smtClean="0"/>
              <a:t>steći </a:t>
            </a:r>
            <a:r>
              <a:rPr lang="hr-HR" dirty="0"/>
              <a:t>uvid u izvođenje nastave svih </a:t>
            </a:r>
            <a:r>
              <a:rPr lang="hr-HR" dirty="0" smtClean="0"/>
              <a:t>učitelja</a:t>
            </a:r>
          </a:p>
          <a:p>
            <a:pPr marL="0" indent="0"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  obaviti </a:t>
            </a:r>
            <a:r>
              <a:rPr lang="hr-HR" dirty="0" smtClean="0"/>
              <a:t>analizu        uvida</a:t>
            </a:r>
          </a:p>
          <a:p>
            <a:pPr marL="0" lvl="0" indent="0">
              <a:lnSpc>
                <a:spcPct val="110000"/>
              </a:lnSpc>
              <a:buNone/>
            </a:pPr>
            <a:endParaRPr lang="hr-HR" dirty="0"/>
          </a:p>
          <a:p>
            <a:pPr lvl="0">
              <a:lnSpc>
                <a:spcPct val="110000"/>
              </a:lnSpc>
            </a:pPr>
            <a:r>
              <a:rPr lang="hr-HR" dirty="0"/>
              <a:t>  preporuke za poboljšanje rada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4716016" y="1700808"/>
            <a:ext cx="3200400" cy="36052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sz="3000" dirty="0" smtClean="0">
                <a:solidFill>
                  <a:srgbClr val="7030A0"/>
                </a:solidFill>
              </a:rPr>
              <a:t>            </a:t>
            </a:r>
            <a:r>
              <a:rPr lang="hr-HR" sz="30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SVRHA</a:t>
            </a:r>
          </a:p>
          <a:p>
            <a:pPr lvl="0">
              <a:lnSpc>
                <a:spcPct val="150000"/>
              </a:lnSpc>
            </a:pPr>
            <a:r>
              <a:rPr lang="hr-HR" dirty="0">
                <a:solidFill>
                  <a:schemeClr val="tx1"/>
                </a:solidFill>
              </a:rPr>
              <a:t>podizanje kvalitete rada</a:t>
            </a:r>
          </a:p>
          <a:p>
            <a:pPr lvl="0">
              <a:lnSpc>
                <a:spcPct val="150000"/>
              </a:lnSpc>
            </a:pPr>
            <a:r>
              <a:rPr lang="hr-HR" dirty="0">
                <a:solidFill>
                  <a:schemeClr val="tx1"/>
                </a:solidFill>
              </a:rPr>
              <a:t>prijenos </a:t>
            </a:r>
            <a:r>
              <a:rPr lang="hr-HR" dirty="0" smtClean="0">
                <a:solidFill>
                  <a:schemeClr val="tx1"/>
                </a:solidFill>
              </a:rPr>
              <a:t>iskustava</a:t>
            </a:r>
          </a:p>
          <a:p>
            <a:pPr marL="0" lvl="0" indent="0">
              <a:lnSpc>
                <a:spcPct val="150000"/>
              </a:lnSpc>
              <a:buNone/>
            </a:pPr>
            <a:endParaRPr lang="hr-HR" dirty="0">
              <a:solidFill>
                <a:schemeClr val="tx1"/>
              </a:solidFill>
            </a:endParaRPr>
          </a:p>
          <a:p>
            <a:pPr lvl="0">
              <a:lnSpc>
                <a:spcPct val="110000"/>
              </a:lnSpc>
            </a:pPr>
            <a:r>
              <a:rPr lang="hr-HR" dirty="0">
                <a:solidFill>
                  <a:schemeClr val="tx1"/>
                </a:solidFill>
              </a:rPr>
              <a:t>vrednovanje i </a:t>
            </a:r>
            <a:r>
              <a:rPr lang="hr-HR" dirty="0" err="1" smtClean="0">
                <a:solidFill>
                  <a:schemeClr val="tx1"/>
                </a:solidFill>
              </a:rPr>
              <a:t>samovrednovanje</a:t>
            </a:r>
            <a:endParaRPr lang="hr-HR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110000"/>
              </a:lnSpc>
              <a:buNone/>
            </a:pPr>
            <a:endParaRPr lang="hr-HR" dirty="0">
              <a:solidFill>
                <a:schemeClr val="tx1"/>
              </a:solidFill>
            </a:endParaRPr>
          </a:p>
          <a:p>
            <a:pPr lvl="0"/>
            <a:r>
              <a:rPr lang="hr-HR" dirty="0">
                <a:solidFill>
                  <a:schemeClr val="tx1"/>
                </a:solidFill>
              </a:rPr>
              <a:t>otklanjanje propusta i pogrešaka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21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717032"/>
            <a:ext cx="8229600" cy="1143000"/>
          </a:xfrm>
        </p:spPr>
        <p:txBody>
          <a:bodyPr>
            <a:noAutofit/>
          </a:bodyPr>
          <a:lstStyle/>
          <a:p>
            <a:r>
              <a:rPr lang="hr-HR" sz="4400" dirty="0" smtClean="0">
                <a:latin typeface="Gill Sans MT" panose="020B0502020104020203" pitchFamily="34" charset="-18"/>
              </a:rPr>
              <a:t>SAMOEVALUACIJE UČITELJA</a:t>
            </a:r>
            <a:br>
              <a:rPr lang="hr-HR" sz="4400" dirty="0" smtClean="0">
                <a:latin typeface="Gill Sans MT" panose="020B0502020104020203" pitchFamily="34" charset="-18"/>
              </a:rPr>
            </a:br>
            <a:r>
              <a:rPr lang="hr-HR" sz="4400" dirty="0" smtClean="0">
                <a:latin typeface="Gill Sans MT" panose="020B0502020104020203" pitchFamily="34" charset="-18"/>
              </a:rPr>
              <a:t> </a:t>
            </a:r>
            <a:br>
              <a:rPr lang="hr-HR" sz="4400" dirty="0" smtClean="0">
                <a:latin typeface="Gill Sans MT" panose="020B0502020104020203" pitchFamily="34" charset="-18"/>
              </a:rPr>
            </a:br>
            <a:r>
              <a:rPr lang="hr-HR" sz="4000" dirty="0" smtClean="0">
                <a:solidFill>
                  <a:srgbClr val="C00000"/>
                </a:solidFill>
                <a:latin typeface="Gill Sans MT" panose="020B0502020104020203" pitchFamily="34" charset="-18"/>
              </a:rPr>
              <a:t>- artikulacija sata</a:t>
            </a:r>
            <a:br>
              <a:rPr lang="hr-HR" sz="4000" dirty="0" smtClean="0">
                <a:solidFill>
                  <a:srgbClr val="C00000"/>
                </a:solidFill>
                <a:latin typeface="Gill Sans MT" panose="020B0502020104020203" pitchFamily="34" charset="-18"/>
              </a:rPr>
            </a:br>
            <a:r>
              <a:rPr lang="hr-HR" sz="4000" dirty="0" smtClean="0">
                <a:solidFill>
                  <a:srgbClr val="C00000"/>
                </a:solidFill>
                <a:latin typeface="Gill Sans MT" panose="020B0502020104020203" pitchFamily="34" charset="-18"/>
              </a:rPr>
              <a:t>- odnos prema učenicima</a:t>
            </a:r>
            <a:br>
              <a:rPr lang="hr-HR" sz="4000" dirty="0" smtClean="0">
                <a:solidFill>
                  <a:srgbClr val="C00000"/>
                </a:solidFill>
                <a:latin typeface="Gill Sans MT" panose="020B0502020104020203" pitchFamily="34" charset="-18"/>
              </a:rPr>
            </a:br>
            <a:r>
              <a:rPr lang="hr-HR" sz="4000" dirty="0" smtClean="0">
                <a:solidFill>
                  <a:srgbClr val="C00000"/>
                </a:solidFill>
                <a:latin typeface="Gill Sans MT" panose="020B0502020104020203" pitchFamily="34" charset="-18"/>
              </a:rPr>
              <a:t>- vrednovanje (PI)</a:t>
            </a:r>
            <a:endParaRPr lang="hr-HR" sz="4000" dirty="0">
              <a:solidFill>
                <a:srgbClr val="C00000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100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7457"/>
            <a:ext cx="8229600" cy="778098"/>
          </a:xfrm>
        </p:spPr>
        <p:txBody>
          <a:bodyPr>
            <a:noAutofit/>
          </a:bodyPr>
          <a:lstStyle/>
          <a:p>
            <a:r>
              <a:rPr lang="hr-HR" sz="2800" i="1" dirty="0" smtClean="0">
                <a:latin typeface="Gill Sans MT" panose="020B0502020104020203" pitchFamily="34" charset="-18"/>
              </a:rPr>
              <a:t>ARTIKULACIJA SATA</a:t>
            </a:r>
            <a:endParaRPr lang="hr-HR" sz="2800" i="1" dirty="0">
              <a:latin typeface="Gill Sans MT" panose="020B0502020104020203" pitchFamily="34" charset="-18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780409"/>
              </p:ext>
            </p:extLst>
          </p:nvPr>
        </p:nvGraphicFramePr>
        <p:xfrm>
          <a:off x="539550" y="764709"/>
          <a:ext cx="8064897" cy="5819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9391"/>
                <a:gridCol w="1244876"/>
                <a:gridCol w="1245754"/>
                <a:gridCol w="1244876"/>
              </a:tblGrid>
              <a:tr h="669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7030A0"/>
                          </a:solidFill>
                          <a:effectLst/>
                        </a:rPr>
                        <a:t>OBILJEŽJA</a:t>
                      </a:r>
                      <a:endParaRPr lang="hr-HR" sz="14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7030A0"/>
                          </a:solidFill>
                          <a:effectLst/>
                        </a:rPr>
                        <a:t>ostvareno</a:t>
                      </a:r>
                      <a:endParaRPr lang="hr-HR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7030A0"/>
                          </a:solidFill>
                          <a:effectLst/>
                        </a:rPr>
                        <a:t>djelom. ostvareno</a:t>
                      </a:r>
                      <a:endParaRPr lang="hr-HR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7030A0"/>
                          </a:solidFill>
                          <a:effectLst/>
                        </a:rPr>
                        <a:t>nije ostvareno</a:t>
                      </a:r>
                      <a:endParaRPr lang="hr-HR" sz="20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Ostvarenost ciljeva ili ishoda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Motivacija učenika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11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3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Sadržaj sam učinila razumljiv učenicima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Poštujem osnovne zakonitosti nastave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Povezujem gradivo sa </a:t>
                      </a:r>
                      <a:r>
                        <a:rPr lang="hr-HR" sz="1600" b="0" dirty="0" err="1">
                          <a:solidFill>
                            <a:schemeClr val="tx1"/>
                          </a:solidFill>
                          <a:effectLst/>
                        </a:rPr>
                        <a:t>cjeloživotnim</a:t>
                      </a: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 učenjem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Upoznajem učenike sa temom nastavnog sata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Radna atmosfera je dobra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10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Nejasnoće tijekom sata su otklonjene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10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4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C00000"/>
                          </a:solidFill>
                          <a:effectLst/>
                        </a:rPr>
                        <a:t>Dajem jasne upute</a:t>
                      </a:r>
                      <a:endParaRPr lang="hr-HR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hr-HR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hr-HR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Ponavljam i utvrđujem sadržaje na kraju sata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Pokušavam izlagati na njima zanimljiv način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12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361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u="sng" dirty="0">
                          <a:solidFill>
                            <a:schemeClr val="tx1"/>
                          </a:solidFill>
                          <a:effectLst/>
                        </a:rPr>
                        <a:t>Povremeno </a:t>
                      </a:r>
                      <a:r>
                        <a:rPr lang="hr-HR" sz="1600" dirty="0">
                          <a:solidFill>
                            <a:schemeClr val="tx1"/>
                          </a:solidFill>
                          <a:effectLst/>
                        </a:rPr>
                        <a:t>pripremim različite aktivnosti za učenike / koristim različite metode rada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5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0" dirty="0">
                          <a:solidFill>
                            <a:schemeClr val="tx1"/>
                          </a:solidFill>
                          <a:effectLst/>
                        </a:rPr>
                        <a:t>Očistim gradivo od „suvišnoga“</a:t>
                      </a:r>
                      <a:endParaRPr lang="hr-HR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12</a:t>
                      </a:r>
                      <a:endParaRPr lang="hr-H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zervirano mjesto sadržaja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218151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081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r-HR" sz="2800" dirty="0" smtClean="0">
                <a:latin typeface="Kristen ITC" panose="03050502040202030202" pitchFamily="66" charset="0"/>
              </a:rPr>
              <a:t>ODNOS PREMA UČENICIMA</a:t>
            </a:r>
            <a:endParaRPr lang="hr-HR" sz="2800" dirty="0">
              <a:latin typeface="Kristen ITC" panose="03050502040202030202" pitchFamily="66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120218"/>
              </p:ext>
            </p:extLst>
          </p:nvPr>
        </p:nvGraphicFramePr>
        <p:xfrm>
          <a:off x="539553" y="908721"/>
          <a:ext cx="8064896" cy="5620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1383"/>
                <a:gridCol w="1094074"/>
                <a:gridCol w="998562"/>
                <a:gridCol w="1200877"/>
              </a:tblGrid>
              <a:tr h="64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OBILJEŽJA 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zastupljeno je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nije zastupljeno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djelomično je zastupljeno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Poštujem različite mogućnosti učenika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Obilazim učenike tijekom njihova rada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Učenici su slobodni pitati me što ne razumiju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14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0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6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Potičem učenike na razmišljanje/ povremeno se povede „rasprava“ /“diskusija“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tx1"/>
                          </a:solidFill>
                          <a:effectLst/>
                        </a:rPr>
                        <a:t>Imam smisla za primjeren humor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hr-HR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68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Pravovremeno i primjereno otklonim neželjena ponašanja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Otklanjam njihove nejasnoće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69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Imam dobar odnos s učenicima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2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656881"/>
              </p:ext>
            </p:extLst>
          </p:nvPr>
        </p:nvGraphicFramePr>
        <p:xfrm>
          <a:off x="0" y="980728"/>
          <a:ext cx="8229600" cy="557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97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VREDNOVANJE UČENIKA I PI</a:t>
            </a:r>
            <a:endParaRPr lang="hr-HR" sz="3600" dirty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015218"/>
              </p:ext>
            </p:extLst>
          </p:nvPr>
        </p:nvGraphicFramePr>
        <p:xfrm>
          <a:off x="539552" y="1196752"/>
          <a:ext cx="7992887" cy="5040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0534"/>
                <a:gridCol w="1002553"/>
                <a:gridCol w="989645"/>
                <a:gridCol w="1190155"/>
              </a:tblGrid>
              <a:tr h="804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OBILJEŽJA </a:t>
                      </a:r>
                      <a:endParaRPr lang="hr-HR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Zastupljeno je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Nije zastupljeno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Djelomično je zastupljeno</a:t>
                      </a:r>
                      <a:endParaRPr lang="hr-HR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6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Objektivna sam u ocjenjivanju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6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Mišljenja i ocjene javno obrazlažem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69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Učenici znaju moje kriterije vrednovanja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2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2060"/>
                          </a:solidFill>
                          <a:effectLst/>
                        </a:rPr>
                        <a:t>Učenicima dam konkretnu PI o </a:t>
                      </a:r>
                      <a:r>
                        <a:rPr lang="hr-HR" sz="1800" dirty="0" smtClean="0">
                          <a:solidFill>
                            <a:srgbClr val="002060"/>
                          </a:solidFill>
                          <a:effectLst/>
                        </a:rPr>
                        <a:t>njihovom odgovoru </a:t>
                      </a:r>
                      <a:r>
                        <a:rPr lang="hr-HR" sz="1800" dirty="0">
                          <a:solidFill>
                            <a:srgbClr val="002060"/>
                          </a:solidFill>
                          <a:effectLst/>
                        </a:rPr>
                        <a:t>(razmišljanju), i radu</a:t>
                      </a:r>
                      <a:endParaRPr lang="hr-HR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hr-HR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957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Primjenjujem različite tehnike procjenjivanja, vrednovanja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13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hr-HR" sz="1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24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Prihvaćam i potičem samostalno promišljanje i zaključivanje čak i kada se osobno s time ne slažem</a:t>
                      </a:r>
                      <a:endParaRPr lang="hr-H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12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hr-HR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432417"/>
              </p:ext>
            </p:extLst>
          </p:nvPr>
        </p:nvGraphicFramePr>
        <p:xfrm>
          <a:off x="457200" y="548680"/>
          <a:ext cx="8291264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88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>
            <a:noAutofit/>
          </a:bodyPr>
          <a:lstStyle/>
          <a:p>
            <a:r>
              <a:rPr lang="hr-HR" dirty="0" smtClean="0">
                <a:latin typeface="Kristen ITC" panose="03050502040202030202" pitchFamily="66" charset="0"/>
              </a:rPr>
              <a:t>Učenici evaluiraju</a:t>
            </a:r>
            <a:br>
              <a:rPr lang="hr-HR" dirty="0" smtClean="0">
                <a:latin typeface="Kristen ITC" panose="03050502040202030202" pitchFamily="66" charset="0"/>
              </a:rPr>
            </a:br>
            <a:r>
              <a:rPr lang="hr-HR" dirty="0" smtClean="0">
                <a:latin typeface="Kristen ITC" panose="03050502040202030202" pitchFamily="66" charset="0"/>
              </a:rPr>
              <a:t> rad učitelja</a:t>
            </a:r>
            <a:endParaRPr lang="hr-HR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65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-387424"/>
            <a:ext cx="8229600" cy="1143000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Kristen ITC" panose="03050502040202030202" pitchFamily="66" charset="0"/>
              </a:rPr>
              <a:t>UČENICI EVALUIRAJU RAD UČITELJA</a:t>
            </a:r>
            <a:endParaRPr lang="hr-HR" sz="2400" dirty="0">
              <a:latin typeface="Kristen ITC" panose="03050502040202030202" pitchFamily="66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40288"/>
              </p:ext>
            </p:extLst>
          </p:nvPr>
        </p:nvGraphicFramePr>
        <p:xfrm>
          <a:off x="827584" y="908709"/>
          <a:ext cx="7632847" cy="5400610"/>
        </p:xfrm>
        <a:graphic>
          <a:graphicData uri="http://schemas.openxmlformats.org/drawingml/2006/table">
            <a:tbl>
              <a:tblPr firstRow="1" firstCol="1" bandRow="1"/>
              <a:tblGrid>
                <a:gridCol w="5272199"/>
                <a:gridCol w="707114"/>
                <a:gridCol w="706283"/>
                <a:gridCol w="947251"/>
              </a:tblGrid>
              <a:tr h="471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 -%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NE- %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PONEKAD- %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nas uvijek upozna sa sadržajem rada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nas  motivira za rad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Razumijem gradivo jer ga učiteljica dobro pojasni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povezuje sadržaje gradiva sa životom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Sviđa mi se jer ponekad pripremi različite aktivnosti za nas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Radna atmosfera je dobra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Možemo slobodno pitati što ne razumijemo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Objašnjava jasno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 kraju sata zajedno ponavljamo što smo učili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prihvaća to što svi ne učimo i ne radimo jednako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nas obilazi dok nešto radimo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Ima smisla za humor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Smiri nas kad postanemo nemirni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Zainteresira nas za gradivo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ocjenjuje pošteno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Uvijek nam kaže zašto smo dobili neku ocjenu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Jasno nam je kako učiteljica ocjenjuje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Prihvaća naše mišljenje iako se nekada ne slaže s nama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Jasni su mi kontrolni zadaci koje moramo rješavati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4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227466"/>
              </p:ext>
            </p:extLst>
          </p:nvPr>
        </p:nvGraphicFramePr>
        <p:xfrm>
          <a:off x="179512" y="332656"/>
          <a:ext cx="8579296" cy="579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051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1259632" y="260648"/>
            <a:ext cx="6336704" cy="55340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hr-HR" sz="3200" dirty="0" smtClean="0"/>
          </a:p>
          <a:p>
            <a:pPr marL="0" indent="0" algn="ctr">
              <a:buNone/>
            </a:pPr>
            <a:r>
              <a:rPr lang="hr-HR" sz="3200" b="1" dirty="0" smtClean="0">
                <a:solidFill>
                  <a:srgbClr val="7030A0"/>
                </a:solidFill>
                <a:latin typeface="Maiandra GD" panose="020E0502030308020204" pitchFamily="34" charset="0"/>
              </a:rPr>
              <a:t>VRIJEME</a:t>
            </a:r>
          </a:p>
          <a:p>
            <a:pPr marL="0" indent="0">
              <a:buNone/>
            </a:pPr>
            <a:r>
              <a:rPr lang="hr-HR" sz="3200" dirty="0" smtClean="0">
                <a:latin typeface="Maiandra GD" panose="020E0502030308020204" pitchFamily="34" charset="0"/>
              </a:rPr>
              <a:t>	tijekom 2. polugodišta</a:t>
            </a:r>
          </a:p>
          <a:p>
            <a:pPr marL="0" indent="0">
              <a:buNone/>
            </a:pPr>
            <a:r>
              <a:rPr lang="hr-HR" sz="4400" dirty="0" smtClean="0">
                <a:latin typeface="Maiandra GD" panose="020E0502030308020204" pitchFamily="34" charset="0"/>
              </a:rPr>
              <a:t>		</a:t>
            </a:r>
          </a:p>
          <a:p>
            <a:pPr marL="0" indent="0">
              <a:buNone/>
            </a:pPr>
            <a:endParaRPr lang="hr-HR" sz="4400" dirty="0" smtClean="0">
              <a:latin typeface="Maiandra GD" panose="020E0502030308020204" pitchFamily="34" charset="0"/>
            </a:endParaRPr>
          </a:p>
          <a:p>
            <a:pPr marL="0" indent="0">
              <a:buNone/>
            </a:pPr>
            <a:r>
              <a:rPr lang="hr-HR" sz="4400" dirty="0">
                <a:latin typeface="Maiandra GD" panose="020E0502030308020204" pitchFamily="34" charset="0"/>
              </a:rPr>
              <a:t>	</a:t>
            </a:r>
            <a:r>
              <a:rPr lang="hr-HR" sz="4400" dirty="0" smtClean="0">
                <a:latin typeface="Maiandra GD" panose="020E0502030308020204" pitchFamily="34" charset="0"/>
              </a:rPr>
              <a:t>	</a:t>
            </a:r>
            <a:r>
              <a:rPr lang="hr-HR" sz="4400" b="1" dirty="0">
                <a:latin typeface="Maiandra GD" panose="020E0502030308020204" pitchFamily="34" charset="0"/>
              </a:rPr>
              <a:t> </a:t>
            </a:r>
            <a:r>
              <a:rPr lang="hr-HR" sz="4400" b="1" dirty="0" smtClean="0">
                <a:latin typeface="Maiandra GD" panose="020E0502030308020204" pitchFamily="34" charset="0"/>
              </a:rPr>
              <a:t>  </a:t>
            </a:r>
            <a:r>
              <a:rPr lang="hr-HR" sz="3200" b="1" dirty="0" smtClean="0">
                <a:solidFill>
                  <a:srgbClr val="0070C0"/>
                </a:solidFill>
                <a:latin typeface="Maiandra GD" panose="020E0502030308020204" pitchFamily="34" charset="0"/>
              </a:rPr>
              <a:t>UZORAK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hr-HR" sz="3200" dirty="0" smtClean="0">
                <a:latin typeface="Maiandra GD" panose="020E0502030308020204" pitchFamily="34" charset="0"/>
              </a:rPr>
              <a:t>Uvid u nastavu :   15</a:t>
            </a:r>
          </a:p>
          <a:p>
            <a:pPr marL="0" indent="0">
              <a:lnSpc>
                <a:spcPct val="110000"/>
              </a:lnSpc>
              <a:buNone/>
            </a:pPr>
            <a:endParaRPr lang="hr-HR" sz="3200" dirty="0" smtClean="0">
              <a:latin typeface="Maiandra GD" panose="020E0502030308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r-HR" sz="3200" dirty="0" err="1" smtClean="0">
                <a:latin typeface="Maiandra GD" panose="020E0502030308020204" pitchFamily="34" charset="0"/>
              </a:rPr>
              <a:t>Samoevaluacije</a:t>
            </a:r>
            <a:r>
              <a:rPr lang="hr-HR" sz="3200" dirty="0" smtClean="0">
                <a:latin typeface="Maiandra GD" panose="020E0502030308020204" pitchFamily="34" charset="0"/>
              </a:rPr>
              <a:t>:   15</a:t>
            </a:r>
          </a:p>
          <a:p>
            <a:pPr marL="0" indent="0">
              <a:lnSpc>
                <a:spcPct val="110000"/>
              </a:lnSpc>
              <a:buNone/>
            </a:pPr>
            <a:endParaRPr lang="hr-HR" sz="3200" dirty="0" smtClean="0">
              <a:latin typeface="Maiandra GD" panose="020E0502030308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hr-HR" sz="3200" dirty="0" smtClean="0">
                <a:latin typeface="Maiandra GD" panose="020E0502030308020204" pitchFamily="34" charset="0"/>
              </a:rPr>
              <a:t>Učenici¸koji su ispunjavali upitnike /evaluacije učitelja:   od 5. do 8. razreda</a:t>
            </a:r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61287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246151"/>
              </p:ext>
            </p:extLst>
          </p:nvPr>
        </p:nvGraphicFramePr>
        <p:xfrm>
          <a:off x="1187624" y="836715"/>
          <a:ext cx="7056784" cy="5161743"/>
        </p:xfrm>
        <a:graphic>
          <a:graphicData uri="http://schemas.openxmlformats.org/drawingml/2006/table">
            <a:tbl>
              <a:tblPr firstRow="1" firstCol="1" bandRow="1"/>
              <a:tblGrid>
                <a:gridCol w="785452"/>
                <a:gridCol w="5110763"/>
                <a:gridCol w="1160569"/>
              </a:tblGrid>
              <a:tr h="488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nas uvijek upozna sa sadržajem rada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Možemo slobodno pitati što ne razumijemo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Smiri nas kad postanemo nemirni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 ocjenjuju pošteno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4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Jasni su mi kontrolni zadaci koje moramo rješavati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Radna atmosfera je dobra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8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 objašnjavaju jasno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42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Učiteljica povezuje sadržaje gradiva sa životom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329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532802"/>
              </p:ext>
            </p:extLst>
          </p:nvPr>
        </p:nvGraphicFramePr>
        <p:xfrm>
          <a:off x="899592" y="1196753"/>
          <a:ext cx="7056784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785453"/>
                <a:gridCol w="5110762"/>
                <a:gridCol w="1160569"/>
              </a:tblGrid>
              <a:tr h="767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</a:t>
                      </a:r>
                      <a:endParaRPr lang="hr-H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 kraju sata zajedno ponavljamo što smo učili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36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Sviđaju mi se različite aktivnosti koje pripreme za nas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6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Imaju smisla za humor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67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Jasno nam je kako ocjenjuju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9706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99189"/>
              </p:ext>
            </p:extLst>
          </p:nvPr>
        </p:nvGraphicFramePr>
        <p:xfrm>
          <a:off x="899592" y="1412773"/>
          <a:ext cx="7488832" cy="3600402"/>
        </p:xfrm>
        <a:graphic>
          <a:graphicData uri="http://schemas.openxmlformats.org/drawingml/2006/table">
            <a:tbl>
              <a:tblPr firstRow="1" firstCol="1" bandRow="1"/>
              <a:tblGrid>
                <a:gridCol w="777437"/>
                <a:gridCol w="5058613"/>
                <a:gridCol w="1652782"/>
              </a:tblGrid>
              <a:tr h="600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OBILJEŽJA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PONEKAD</a:t>
                      </a:r>
                      <a:endParaRPr lang="hr-H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 kraju sata zajedno ponavljamo što smo učili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Imaju smisla za humor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Obilaze nas dok nešto radimo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Zainteresiraju nas za gradivo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Razumijem gradivo jer učiteljica dobro pojasni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2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Podudarnosti učeničkih evaluacija učitelja i učiteljskih </a:t>
            </a:r>
            <a:r>
              <a:rPr lang="hr-HR" sz="24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samoevaluacija</a:t>
            </a:r>
            <a:endParaRPr lang="hr-HR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4040188" cy="639762"/>
          </a:xfrm>
        </p:spPr>
        <p:txBody>
          <a:bodyPr/>
          <a:lstStyle/>
          <a:p>
            <a:r>
              <a:rPr lang="hr-HR" b="1" i="1" dirty="0" smtClean="0">
                <a:solidFill>
                  <a:srgbClr val="C00000"/>
                </a:solidFill>
              </a:rPr>
              <a:t>             DA</a:t>
            </a:r>
            <a:endParaRPr lang="hr-HR" b="1" i="1" dirty="0">
              <a:solidFill>
                <a:srgbClr val="C00000"/>
              </a:solidFill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572000" y="1484784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      </a:t>
            </a:r>
            <a:r>
              <a:rPr lang="hr-HR" sz="2200" b="1" i="1" dirty="0" smtClean="0">
                <a:solidFill>
                  <a:srgbClr val="002060"/>
                </a:solidFill>
              </a:rPr>
              <a:t>PONEKAD- učitelji ILI NE - učenici</a:t>
            </a:r>
            <a:endParaRPr lang="hr-HR" sz="2200" b="1" i="1" dirty="0">
              <a:solidFill>
                <a:srgbClr val="00206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251520" y="2060848"/>
            <a:ext cx="4040188" cy="4425355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Učenici slobodno pitaju što ne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razumiju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Učitelji nas 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poznaju sa 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sadržajem rada/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temom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Učitelji povezuju 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gradivo sa </a:t>
            </a:r>
            <a:r>
              <a:rPr lang="hr-H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cjeloživotnim</a:t>
            </a: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učenjem</a:t>
            </a:r>
          </a:p>
          <a:p>
            <a:pPr marL="0" indent="0">
              <a:buNone/>
            </a:pP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Objektivnost u ocjenjivanju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>
          <a:xfrm>
            <a:off x="4644008" y="2204864"/>
            <a:ext cx="4041775" cy="4209331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0070C0"/>
                </a:solidFill>
                <a:latin typeface="Gill Sans MT" panose="020B0502020104020203" pitchFamily="34" charset="-18"/>
              </a:rPr>
              <a:t>Ponavljam i utvrđujem gradivo na kraju sata</a:t>
            </a:r>
          </a:p>
          <a:p>
            <a:pPr marL="0" indent="0">
              <a:buNone/>
            </a:pPr>
            <a:endParaRPr lang="hr-HR" dirty="0" smtClean="0">
              <a:solidFill>
                <a:srgbClr val="0070C0"/>
              </a:solidFill>
              <a:latin typeface="Gill Sans MT" panose="020B0502020104020203" pitchFamily="34" charset="-18"/>
            </a:endParaRPr>
          </a:p>
          <a:p>
            <a:r>
              <a:rPr lang="hr-HR" dirty="0" smtClean="0">
                <a:solidFill>
                  <a:srgbClr val="0070C0"/>
                </a:solidFill>
                <a:latin typeface="Gill Sans MT" panose="020B0502020104020203" pitchFamily="34" charset="-18"/>
              </a:rPr>
              <a:t>Pripremam različite aktivnosti za učenike</a:t>
            </a:r>
          </a:p>
          <a:p>
            <a:pPr marL="0" indent="0">
              <a:buNone/>
            </a:pPr>
            <a:endParaRPr lang="hr-HR" dirty="0" smtClean="0">
              <a:solidFill>
                <a:srgbClr val="0070C0"/>
              </a:solidFill>
              <a:latin typeface="Gill Sans MT" panose="020B0502020104020203" pitchFamily="34" charset="-18"/>
            </a:endParaRPr>
          </a:p>
          <a:p>
            <a:r>
              <a:rPr lang="hr-HR" dirty="0" smtClean="0">
                <a:solidFill>
                  <a:srgbClr val="0070C0"/>
                </a:solidFill>
                <a:latin typeface="Gill Sans MT" panose="020B0502020104020203" pitchFamily="34" charset="-18"/>
              </a:rPr>
              <a:t>Imam smisla za humor</a:t>
            </a:r>
          </a:p>
          <a:p>
            <a:pPr marL="0" indent="0">
              <a:buNone/>
            </a:pPr>
            <a:endParaRPr lang="hr-HR" dirty="0" smtClean="0">
              <a:solidFill>
                <a:srgbClr val="0070C0"/>
              </a:solidFill>
              <a:latin typeface="Gill Sans MT" panose="020B0502020104020203" pitchFamily="34" charset="-18"/>
            </a:endParaRPr>
          </a:p>
          <a:p>
            <a:r>
              <a:rPr lang="hr-HR" dirty="0" smtClean="0">
                <a:solidFill>
                  <a:srgbClr val="0070C0"/>
                </a:solidFill>
                <a:latin typeface="Gill Sans MT" panose="020B0502020104020203" pitchFamily="34" charset="-18"/>
              </a:rPr>
              <a:t>PI – jasna / jasno nam je kako učitelji ocjenjuju </a:t>
            </a:r>
            <a:endParaRPr lang="hr-HR" dirty="0">
              <a:solidFill>
                <a:srgbClr val="0070C0"/>
              </a:solidFill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12950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METODE RADA</a:t>
            </a:r>
            <a:endParaRPr lang="hr-HR" sz="3600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45015" y="1340768"/>
            <a:ext cx="8229600" cy="4886003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/>
              <a:t>Praćenje nastavnog procesa </a:t>
            </a:r>
          </a:p>
          <a:p>
            <a:pPr lvl="1">
              <a:buFontTx/>
              <a:buChar char="-"/>
            </a:pPr>
            <a:r>
              <a:rPr lang="hr-HR" b="1" dirty="0" smtClean="0"/>
              <a:t>uvid </a:t>
            </a:r>
            <a:r>
              <a:rPr lang="hr-HR" b="1" dirty="0"/>
              <a:t>u nastavni </a:t>
            </a:r>
            <a:r>
              <a:rPr lang="hr-HR" b="1" dirty="0" smtClean="0"/>
              <a:t>sat i obavljeni razgovori nakon obavljenog uvida</a:t>
            </a:r>
          </a:p>
          <a:p>
            <a:pPr lvl="1">
              <a:buFontTx/>
              <a:buChar char="-"/>
            </a:pPr>
            <a:r>
              <a:rPr lang="hr-HR" b="1" dirty="0" smtClean="0"/>
              <a:t>pregled učiteljskih priprema</a:t>
            </a:r>
          </a:p>
          <a:p>
            <a:pPr marL="457200" lvl="1" indent="0">
              <a:buNone/>
            </a:pPr>
            <a:endParaRPr lang="hr-HR" b="1" dirty="0" smtClean="0"/>
          </a:p>
          <a:p>
            <a:pPr marL="457200" lvl="1" indent="0">
              <a:buNone/>
            </a:pPr>
            <a:endParaRPr lang="hr-HR" b="1" dirty="0" smtClean="0"/>
          </a:p>
          <a:p>
            <a:r>
              <a:rPr lang="hr-HR" b="1" dirty="0" smtClean="0"/>
              <a:t>Pregled pedagoške dokumentacije i evidencija unosa podataka</a:t>
            </a:r>
          </a:p>
          <a:p>
            <a:pPr lvl="1"/>
            <a:r>
              <a:rPr lang="hr-HR" dirty="0" smtClean="0">
                <a:solidFill>
                  <a:schemeClr val="tx1"/>
                </a:solidFill>
              </a:rPr>
              <a:t>e-dnevnik </a:t>
            </a:r>
          </a:p>
          <a:p>
            <a:pPr lvl="1"/>
            <a:r>
              <a:rPr lang="hr-HR" dirty="0" smtClean="0">
                <a:solidFill>
                  <a:schemeClr val="tx1"/>
                </a:solidFill>
              </a:rPr>
              <a:t>e-imenik</a:t>
            </a:r>
          </a:p>
          <a:p>
            <a:pPr lvl="1"/>
            <a:r>
              <a:rPr lang="hr-HR" dirty="0" smtClean="0">
                <a:solidFill>
                  <a:schemeClr val="tx1"/>
                </a:solidFill>
              </a:rPr>
              <a:t>godišnji planovi i programi</a:t>
            </a:r>
          </a:p>
          <a:p>
            <a:pPr marL="457200" lvl="1" indent="0">
              <a:buNone/>
            </a:pPr>
            <a:endParaRPr lang="hr-HR" dirty="0" smtClean="0"/>
          </a:p>
          <a:p>
            <a:pPr marL="457200" lvl="1" indent="0">
              <a:buNone/>
            </a:pPr>
            <a:endParaRPr lang="hr-HR" dirty="0" smtClean="0"/>
          </a:p>
          <a:p>
            <a:r>
              <a:rPr lang="hr-HR" b="1" dirty="0" smtClean="0"/>
              <a:t>Pregled učeničkih bilježnica</a:t>
            </a:r>
          </a:p>
          <a:p>
            <a:r>
              <a:rPr lang="hr-HR" dirty="0" smtClean="0"/>
              <a:t>Učeničke evaluacije – </a:t>
            </a:r>
            <a:r>
              <a:rPr lang="hr-HR" b="1" dirty="0" smtClean="0"/>
              <a:t>anketni upitnik i obrada</a:t>
            </a:r>
          </a:p>
          <a:p>
            <a:r>
              <a:rPr lang="hr-HR" dirty="0" smtClean="0"/>
              <a:t>Učiteljske </a:t>
            </a:r>
            <a:r>
              <a:rPr lang="hr-HR" dirty="0" err="1" smtClean="0"/>
              <a:t>samoevaluacije</a:t>
            </a:r>
            <a:r>
              <a:rPr lang="hr-HR" dirty="0" smtClean="0"/>
              <a:t> – </a:t>
            </a:r>
            <a:r>
              <a:rPr lang="hr-HR" b="1" dirty="0" smtClean="0"/>
              <a:t>anketni upitnik i obrada</a:t>
            </a:r>
          </a:p>
          <a:p>
            <a:r>
              <a:rPr lang="hr-HR" b="1" dirty="0" smtClean="0"/>
              <a:t>Skupna obrada upitnika</a:t>
            </a:r>
          </a:p>
          <a:p>
            <a:r>
              <a:rPr lang="hr-HR" b="1" dirty="0" smtClean="0"/>
              <a:t>Izrada </a:t>
            </a:r>
            <a:r>
              <a:rPr lang="hr-HR" b="1" dirty="0" err="1" smtClean="0"/>
              <a:t>ppt</a:t>
            </a:r>
            <a:r>
              <a:rPr lang="hr-HR" b="1" dirty="0" smtClean="0"/>
              <a:t> prezentacije</a:t>
            </a:r>
          </a:p>
        </p:txBody>
      </p:sp>
    </p:spTree>
    <p:extLst>
      <p:ext uri="{BB962C8B-B14F-4D97-AF65-F5344CB8AC3E}">
        <p14:creationId xmlns:p14="http://schemas.microsoft.com/office/powerpoint/2010/main" val="37920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-11726"/>
            <a:ext cx="8229600" cy="848438"/>
          </a:xfrm>
        </p:spPr>
        <p:txBody>
          <a:bodyPr/>
          <a:lstStyle/>
          <a:p>
            <a:r>
              <a:rPr lang="hr-HR" sz="4800" i="1" dirty="0" smtClean="0">
                <a:solidFill>
                  <a:srgbClr val="7030A0"/>
                </a:solidFill>
                <a:latin typeface="Berlin Sans FB" panose="020E0602020502020306" pitchFamily="34" charset="0"/>
              </a:rPr>
              <a:t>Analiza se odnosi na :</a:t>
            </a:r>
            <a:endParaRPr lang="hr-HR" sz="4800" i="1" dirty="0">
              <a:solidFill>
                <a:srgbClr val="7030A0"/>
              </a:solidFill>
              <a:latin typeface="Berlin Sans FB" panose="020E0602020502020306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9632" y="1052736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b="1" dirty="0" smtClean="0">
                <a:solidFill>
                  <a:srgbClr val="7030A0"/>
                </a:solidFill>
              </a:rPr>
              <a:t>            1. NASTAVNI PROCES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7030A0"/>
                </a:solidFill>
              </a:rPr>
              <a:t>            2.  PEDAGOŠKA DOKUMENTACIJA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e-dnevnik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e-imenik (ocjene i opisna praćenja)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dirty="0" smtClean="0"/>
              <a:t>godišnji planovi i programi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7030A0"/>
                </a:solidFill>
              </a:rPr>
              <a:t>             3.  UČENICI 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Bilježnice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r-HR" dirty="0" smtClean="0"/>
              <a:t>Evaluacije učenika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>
                <a:solidFill>
                  <a:srgbClr val="7030A0"/>
                </a:solidFill>
              </a:rPr>
              <a:t>           4.  UČITELJI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err="1"/>
              <a:t>S</a:t>
            </a:r>
            <a:r>
              <a:rPr lang="hr-HR" dirty="0" err="1" smtClean="0"/>
              <a:t>amoevaluacije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34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965245" cy="1202485"/>
          </a:xfrm>
        </p:spPr>
        <p:txBody>
          <a:bodyPr>
            <a:noAutofit/>
          </a:bodyPr>
          <a:lstStyle/>
          <a:p>
            <a:r>
              <a:rPr lang="hr-HR" sz="3200" i="1" dirty="0">
                <a:latin typeface="Berlin Sans FB" panose="020E0602020502020306" pitchFamily="34" charset="0"/>
              </a:rPr>
              <a:t>NASTAVNI </a:t>
            </a:r>
            <a:r>
              <a:rPr lang="hr-HR" sz="3200" i="1" dirty="0" smtClean="0">
                <a:latin typeface="Berlin Sans FB" panose="020E0602020502020306" pitchFamily="34" charset="0"/>
              </a:rPr>
              <a:t>  PROCES</a:t>
            </a:r>
            <a:r>
              <a:rPr lang="hr-HR" sz="3200" i="1" dirty="0">
                <a:latin typeface="Berlin Sans FB" panose="020E0602020502020306" pitchFamily="34" charset="0"/>
              </a:rPr>
              <a:t/>
            </a:r>
            <a:br>
              <a:rPr lang="hr-HR" sz="3200" i="1" dirty="0">
                <a:latin typeface="Berlin Sans FB" panose="020E0602020502020306" pitchFamily="34" charset="0"/>
              </a:rPr>
            </a:br>
            <a:endParaRPr lang="hr-HR" sz="3200" i="1" dirty="0">
              <a:latin typeface="Berlin Sans FB" panose="020E0602020502020306" pitchFamily="34" charset="0"/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971600" y="980728"/>
            <a:ext cx="2939521" cy="820208"/>
          </a:xfrm>
        </p:spPr>
        <p:txBody>
          <a:bodyPr/>
          <a:lstStyle/>
          <a:p>
            <a:r>
              <a:rPr lang="hr-HR" b="1" dirty="0" smtClean="0">
                <a:solidFill>
                  <a:srgbClr val="00B0F0"/>
                </a:solidFill>
                <a:latin typeface="Segoe Print" panose="02000600000000000000" pitchFamily="2" charset="0"/>
              </a:rPr>
              <a:t>NASTAVA</a:t>
            </a:r>
            <a:endParaRPr lang="hr-HR" b="1" dirty="0">
              <a:solidFill>
                <a:srgbClr val="00B0F0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932040" y="1124744"/>
            <a:ext cx="2944368" cy="822960"/>
          </a:xfrm>
        </p:spPr>
        <p:txBody>
          <a:bodyPr/>
          <a:lstStyle/>
          <a:p>
            <a:r>
              <a:rPr lang="hr-HR" b="1" dirty="0" smtClean="0">
                <a:solidFill>
                  <a:srgbClr val="00B050"/>
                </a:solidFill>
                <a:latin typeface="Segoe Print" panose="02000600000000000000" pitchFamily="2" charset="0"/>
              </a:rPr>
              <a:t>ODNOS S UČENICIMA</a:t>
            </a:r>
            <a:endParaRPr lang="hr-HR" b="1" dirty="0">
              <a:solidFill>
                <a:srgbClr val="00B05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899592" y="2060848"/>
            <a:ext cx="3227832" cy="42484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tijek /artikulacija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realizacija ishoda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motivacija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metode i oblici rada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sadržaj </a:t>
            </a:r>
          </a:p>
          <a:p>
            <a:pPr lvl="0"/>
            <a:r>
              <a:rPr lang="hr-H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cjeloživotno</a:t>
            </a:r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korelacije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predviđene aktivnosti za učenike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kreativnost i inovativnost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retorika</a:t>
            </a:r>
          </a:p>
          <a:p>
            <a:pPr lvl="0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upravljanje vremenom</a:t>
            </a:r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14"/>
          </p:nvPr>
        </p:nvSpPr>
        <p:spPr>
          <a:xfrm>
            <a:off x="5292080" y="2204864"/>
            <a:ext cx="3227832" cy="277977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hr-HR" dirty="0">
                <a:solidFill>
                  <a:srgbClr val="FF0000"/>
                </a:solidFill>
              </a:rPr>
              <a:t>poticanje</a:t>
            </a:r>
          </a:p>
          <a:p>
            <a:pPr lvl="0"/>
            <a:r>
              <a:rPr lang="hr-HR" dirty="0">
                <a:solidFill>
                  <a:srgbClr val="FF0000"/>
                </a:solidFill>
              </a:rPr>
              <a:t>vrednovanje</a:t>
            </a:r>
          </a:p>
          <a:p>
            <a:pPr lvl="0"/>
            <a:r>
              <a:rPr lang="hr-HR" dirty="0"/>
              <a:t>posvećivanje pažnje - ravnomjerno</a:t>
            </a:r>
          </a:p>
          <a:p>
            <a:pPr lvl="0"/>
            <a:r>
              <a:rPr lang="hr-HR" dirty="0"/>
              <a:t>uvažavanje</a:t>
            </a:r>
          </a:p>
          <a:p>
            <a:pPr lvl="0"/>
            <a:r>
              <a:rPr lang="hr-HR" dirty="0"/>
              <a:t>dodatno pojašnjavanje </a:t>
            </a:r>
          </a:p>
          <a:p>
            <a:pPr lvl="0"/>
            <a:r>
              <a:rPr lang="hr-HR" dirty="0" smtClean="0">
                <a:solidFill>
                  <a:srgbClr val="FF0000"/>
                </a:solidFill>
              </a:rPr>
              <a:t>PI</a:t>
            </a:r>
          </a:p>
          <a:p>
            <a:pPr lvl="0"/>
            <a:r>
              <a:rPr lang="hr-HR" dirty="0" smtClean="0"/>
              <a:t>bilježnice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lvl="0"/>
            <a:endParaRPr lang="hr-HR" dirty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641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9632" y="4509120"/>
            <a:ext cx="6965245" cy="1202485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0070C0"/>
                </a:solidFill>
                <a:latin typeface="Berlin Sans FB" panose="020E0602020502020306" pitchFamily="34" charset="0"/>
              </a:rPr>
              <a:t>SKUPNA ANALIZA OBAVLJENIH UVIDA U NASTAVNE </a:t>
            </a:r>
            <a:r>
              <a:rPr lang="hr-HR" sz="3600" dirty="0" smtClean="0">
                <a:solidFill>
                  <a:srgbClr val="0070C0"/>
                </a:solidFill>
                <a:latin typeface="Berlin Sans FB" panose="020E0602020502020306" pitchFamily="34" charset="0"/>
              </a:rPr>
              <a:t>SATE</a:t>
            </a:r>
            <a:r>
              <a:rPr lang="hr-HR" sz="2800" dirty="0">
                <a:solidFill>
                  <a:srgbClr val="0070C0"/>
                </a:solidFill>
                <a:latin typeface="Berlin Sans FB" panose="020E0602020502020306" pitchFamily="34" charset="0"/>
              </a:rPr>
              <a:t/>
            </a:r>
            <a:br>
              <a:rPr lang="hr-HR" sz="2800" dirty="0">
                <a:solidFill>
                  <a:srgbClr val="0070C0"/>
                </a:solidFill>
                <a:latin typeface="Berlin Sans FB" panose="020E0602020502020306" pitchFamily="34" charset="0"/>
              </a:rPr>
            </a:br>
            <a: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>Praćena nastava nije uobičajena situacija</a:t>
            </a:r>
            <a:r>
              <a:rPr lang="hr-HR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>.</a:t>
            </a:r>
            <a: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/>
            </a:r>
            <a:b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</a:br>
            <a: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>I učiteljima i učenicima je pomalo </a:t>
            </a:r>
            <a:r>
              <a:rPr lang="hr-HR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>umjetna</a:t>
            </a:r>
            <a: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/>
            </a:r>
            <a:b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</a:br>
            <a: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  <a:t>Najviše uvida obavljeno u 5. i 7. razredu</a:t>
            </a:r>
            <a:br>
              <a:rPr lang="hr-HR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Berlin Sans FB" panose="020E0602020502020306" pitchFamily="34" charset="0"/>
              </a:rPr>
            </a:br>
            <a:endParaRPr lang="hr-HR" sz="2400" i="1" dirty="0">
              <a:solidFill>
                <a:schemeClr val="tx1">
                  <a:lumMod val="85000"/>
                  <a:lumOff val="1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339752" y="836712"/>
            <a:ext cx="4040188" cy="381719"/>
          </a:xfrm>
        </p:spPr>
        <p:txBody>
          <a:bodyPr>
            <a:normAutofit fontScale="25000" lnSpcReduction="20000"/>
          </a:bodyPr>
          <a:lstStyle/>
          <a:p>
            <a:endParaRPr lang="hr-HR" dirty="0" smtClean="0"/>
          </a:p>
          <a:p>
            <a:r>
              <a:rPr lang="hr-HR" sz="12800" b="1" dirty="0" smtClean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ARTIKULACIJA </a:t>
            </a:r>
            <a:r>
              <a:rPr lang="hr-HR" sz="12800" b="1" dirty="0">
                <a:solidFill>
                  <a:schemeClr val="accent6">
                    <a:lumMod val="75000"/>
                  </a:schemeClr>
                </a:solidFill>
                <a:latin typeface="Segoe Print" panose="02000600000000000000" pitchFamily="2" charset="0"/>
              </a:rPr>
              <a:t>SATA</a:t>
            </a:r>
          </a:p>
          <a:p>
            <a:endParaRPr lang="hr-HR" b="1" dirty="0">
              <a:solidFill>
                <a:schemeClr val="accent6">
                  <a:lumMod val="7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3"/>
          </p:nvPr>
        </p:nvSpPr>
        <p:spPr>
          <a:xfrm>
            <a:off x="2267744" y="1556792"/>
            <a:ext cx="4040188" cy="4353347"/>
          </a:xfrm>
        </p:spPr>
        <p:txBody>
          <a:bodyPr>
            <a:normAutofit/>
          </a:bodyPr>
          <a:lstStyle/>
          <a:p>
            <a:pPr lvl="0"/>
            <a:r>
              <a:rPr lang="hr-HR" sz="1800" dirty="0">
                <a:solidFill>
                  <a:srgbClr val="7030A0"/>
                </a:solidFill>
              </a:rPr>
              <a:t>Korektno</a:t>
            </a:r>
          </a:p>
          <a:p>
            <a:pPr lvl="0"/>
            <a:r>
              <a:rPr lang="hr-HR" sz="1800" dirty="0" err="1">
                <a:solidFill>
                  <a:srgbClr val="7030A0"/>
                </a:solidFill>
              </a:rPr>
              <a:t>Ispoštovani</a:t>
            </a:r>
            <a:r>
              <a:rPr lang="hr-HR" sz="1800" dirty="0">
                <a:solidFill>
                  <a:srgbClr val="7030A0"/>
                </a:solidFill>
              </a:rPr>
              <a:t> principi nastave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Najmanje dva oblika rada</a:t>
            </a:r>
          </a:p>
          <a:p>
            <a:pPr lvl="0"/>
            <a:r>
              <a:rPr lang="hr-HR" sz="1800" dirty="0">
                <a:solidFill>
                  <a:srgbClr val="7030A0"/>
                </a:solidFill>
              </a:rPr>
              <a:t>Izmjena više metoda rada</a:t>
            </a:r>
          </a:p>
          <a:p>
            <a:pPr lvl="0"/>
            <a:r>
              <a:rPr lang="hr-HR" sz="1800" dirty="0" smtClean="0">
                <a:solidFill>
                  <a:srgbClr val="7030A0"/>
                </a:solidFill>
              </a:rPr>
              <a:t>Ishodi djelomično ostvareni</a:t>
            </a:r>
          </a:p>
          <a:p>
            <a:pPr lvl="0"/>
            <a:r>
              <a:rPr lang="hr-HR" sz="1800" dirty="0" smtClean="0">
                <a:solidFill>
                  <a:srgbClr val="7030A0"/>
                </a:solidFill>
              </a:rPr>
              <a:t>Sadržaj primjeren i optimalan</a:t>
            </a:r>
          </a:p>
          <a:p>
            <a:pPr lvl="0"/>
            <a:r>
              <a:rPr lang="hr-HR" sz="1800" dirty="0" smtClean="0">
                <a:solidFill>
                  <a:srgbClr val="7030A0"/>
                </a:solidFill>
              </a:rPr>
              <a:t>Pravilna opterećenost učenika</a:t>
            </a:r>
          </a:p>
          <a:p>
            <a:pPr lvl="0"/>
            <a:r>
              <a:rPr lang="hr-HR" sz="1800" dirty="0" smtClean="0">
                <a:solidFill>
                  <a:srgbClr val="7030A0"/>
                </a:solidFill>
              </a:rPr>
              <a:t>Govor jasan i odmjeren</a:t>
            </a:r>
          </a:p>
          <a:p>
            <a:pPr lvl="0"/>
            <a:r>
              <a:rPr lang="hr-HR" sz="1800" dirty="0" smtClean="0">
                <a:solidFill>
                  <a:srgbClr val="7030A0"/>
                </a:solidFill>
              </a:rPr>
              <a:t>Postignuta radna atmosfera</a:t>
            </a:r>
          </a:p>
          <a:p>
            <a:pPr lvl="0"/>
            <a:r>
              <a:rPr lang="hr-HR" sz="1800" dirty="0" smtClean="0">
                <a:solidFill>
                  <a:srgbClr val="7030A0"/>
                </a:solidFill>
              </a:rPr>
              <a:t>Poticanje i vrednovanje  tijekom sata i usmeno i pisano</a:t>
            </a:r>
          </a:p>
          <a:p>
            <a:pPr lvl="0"/>
            <a:r>
              <a:rPr lang="hr-HR" sz="1800" dirty="0" smtClean="0">
                <a:solidFill>
                  <a:srgbClr val="7030A0"/>
                </a:solidFill>
              </a:rPr>
              <a:t>Djelomično ostvaren završni dio sata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148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440</TotalTime>
  <Words>2364</Words>
  <Application>Microsoft Office PowerPoint</Application>
  <PresentationFormat>Prikaz na zaslonu (4:3)</PresentationFormat>
  <Paragraphs>620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43</vt:i4>
      </vt:variant>
    </vt:vector>
  </HeadingPairs>
  <TitlesOfParts>
    <vt:vector size="44" baseType="lpstr">
      <vt:lpstr>Izvršno</vt:lpstr>
      <vt:lpstr>ANALIZA EFIKASNOSTI NASTAVE - rezultati projekta- Školska godina 2017./2018.</vt:lpstr>
      <vt:lpstr>S a d r ž a j</vt:lpstr>
      <vt:lpstr>Analiza efikasnosti nastave</vt:lpstr>
      <vt:lpstr>PowerPointova prezentacija</vt:lpstr>
      <vt:lpstr>METODE RADA</vt:lpstr>
      <vt:lpstr>Analiza se odnosi na :</vt:lpstr>
      <vt:lpstr>NASTAVNI   PROCES </vt:lpstr>
      <vt:lpstr>SKUPNA ANALIZA OBAVLJENIH UVIDA U NASTAVNE SATE Praćena nastava nije uobičajena situacija. I učiteljima i učenicima je pomalo umjetna Najviše uvida obavljeno u 5. i 7. razredu </vt:lpstr>
      <vt:lpstr>PowerPointova prezentacija</vt:lpstr>
      <vt:lpstr>ODNOS S UČENICIMA </vt:lpstr>
      <vt:lpstr>P R E P O R U K E</vt:lpstr>
      <vt:lpstr>PowerPointova prezentacija</vt:lpstr>
      <vt:lpstr>ANALIZA PRIPREMA </vt:lpstr>
      <vt:lpstr>U vašim pripremama se mogu naći različite forme i elementi poput : </vt:lpstr>
      <vt:lpstr>Pregled e-dnevnika  i  e-imenika</vt:lpstr>
      <vt:lpstr>PowerPointova prezentacija</vt:lpstr>
      <vt:lpstr>OSVRT NA PISANJE ZAPISNIKA</vt:lpstr>
      <vt:lpstr>Još neke preporuke…</vt:lpstr>
      <vt:lpstr>O C J E N E</vt:lpstr>
      <vt:lpstr>OPISNA PRAĆENJA</vt:lpstr>
      <vt:lpstr>SVRHA OPISNOG PRAĆENJA </vt:lpstr>
      <vt:lpstr>DOBRI PRIMJERI OPISNIH PRAĆENJA IZ NAŠE ŠKOLE : </vt:lpstr>
      <vt:lpstr>PowerPointova prezentacija</vt:lpstr>
      <vt:lpstr>GODIŠNJI PLANOVI I PROGRAMI</vt:lpstr>
      <vt:lpstr>Svaki plan i program mora imati navedeno: </vt:lpstr>
      <vt:lpstr>Elementi godišnjeg plana i programa: (okvirni, globalni) </vt:lpstr>
      <vt:lpstr>Elementi mjesečnog plana i programa (izvedbenog ili operativnog) su : </vt:lpstr>
      <vt:lpstr> negdje su navedeni: </vt:lpstr>
      <vt:lpstr>BILJEŽNICE UČENIKA</vt:lpstr>
      <vt:lpstr>SAMOEVALUACIJE UČITELJA   - artikulacija sata - odnos prema učenicima - vrednovanje (PI)</vt:lpstr>
      <vt:lpstr>ARTIKULACIJA SATA</vt:lpstr>
      <vt:lpstr>PowerPointova prezentacija</vt:lpstr>
      <vt:lpstr>ODNOS PREMA UČENICIMA</vt:lpstr>
      <vt:lpstr>PowerPointova prezentacija</vt:lpstr>
      <vt:lpstr>VREDNOVANJE UČENIKA I PI</vt:lpstr>
      <vt:lpstr>PowerPointova prezentacija</vt:lpstr>
      <vt:lpstr>Učenici evaluiraju  rad učitelja</vt:lpstr>
      <vt:lpstr>UČENICI EVALUIRAJU RAD UČITELJA</vt:lpstr>
      <vt:lpstr>PowerPointova prezentacija</vt:lpstr>
      <vt:lpstr>PowerPointova prezentacija</vt:lpstr>
      <vt:lpstr>PowerPointova prezentacija</vt:lpstr>
      <vt:lpstr>PowerPointova prezentacija</vt:lpstr>
      <vt:lpstr>Podudarnosti učeničkih evaluacija učitelja i učiteljskih samoevaluacija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EFIKASNOSTI NASTAVE - rezultati projekta-</dc:title>
  <dc:creator>škola</dc:creator>
  <cp:lastModifiedBy>škola</cp:lastModifiedBy>
  <cp:revision>82</cp:revision>
  <dcterms:created xsi:type="dcterms:W3CDTF">2018-06-04T10:11:00Z</dcterms:created>
  <dcterms:modified xsi:type="dcterms:W3CDTF">2020-10-26T11:48:22Z</dcterms:modified>
</cp:coreProperties>
</file>