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7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416" y="72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5928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701800"/>
            <a:ext cx="6908800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927350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endParaRPr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316990" y="110426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 dirty="0" err="1"/>
              <a:t>Fraktali</a:t>
            </a:r>
            <a:r>
              <a:rPr lang="hr-HR" dirty="0"/>
              <a:t> u prirodi</a:t>
            </a: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4074853" y="3498272"/>
            <a:ext cx="5014537" cy="193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hr-HR" sz="2400" dirty="0" smtClean="0"/>
              <a:t>Osnovna škola Skrad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hr-HR" sz="2400" dirty="0" smtClean="0"/>
              <a:t>Školski projekt 2024. godine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hr-HR" sz="2400" dirty="0" smtClean="0"/>
              <a:t>Pripremili: učenici 7. i 8. razreda </a:t>
            </a:r>
            <a:endParaRPr lang="hr-HR"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hr-HR" sz="2400" dirty="0" smtClean="0"/>
              <a:t>Mentorica: učiteljica Diana Cindrić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Kochova krivulja</a:t>
            </a:r>
          </a:p>
        </p:txBody>
      </p:sp>
      <p:sp>
        <p:nvSpPr>
          <p:cNvPr id="151" name="Google Shape;151;p10"/>
          <p:cNvSpPr txBox="1">
            <a:spLocks noGrp="1"/>
          </p:cNvSpPr>
          <p:nvPr>
            <p:ph type="body" idx="1"/>
          </p:nvPr>
        </p:nvSpPr>
        <p:spPr>
          <a:xfrm>
            <a:off x="457200" y="1700808"/>
            <a:ext cx="7931224" cy="230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 slici se vidi  svojstvo samosličnosti - svaki je dio Kochove krivulje sličan cijeloj krivulji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Nakon velikog broja iteracija možemo vidjeti da duljina Kochove krivulje teži u beskonačnost kad broj iteracija teži u beskonačnost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No, cijela ta duljina je i dalje na istoj površini, samo je "zgužvana"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lvl="0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pic>
        <p:nvPicPr>
          <p:cNvPr id="152" name="Google Shape;152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547664" y="4725144"/>
            <a:ext cx="5760640" cy="2880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Kochova pahulja</a:t>
            </a:r>
          </a:p>
        </p:txBody>
      </p:sp>
      <p:sp>
        <p:nvSpPr>
          <p:cNvPr id="158" name="Google Shape;158;p11"/>
          <p:cNvSpPr txBox="1">
            <a:spLocks noGrp="1"/>
          </p:cNvSpPr>
          <p:nvPr>
            <p:ph type="body" idx="2"/>
          </p:nvPr>
        </p:nvSpPr>
        <p:spPr>
          <a:xfrm>
            <a:off x="457200" y="1628800"/>
            <a:ext cx="7931224" cy="2118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hr-HR" sz="3600"/>
              <a:t>U slučaju kad postupak iteracije umjesto s dužinom započinje s jednakostraničnim trokutom, govori se o Kochovoj pahulji</a:t>
            </a: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hr-HR" sz="3600"/>
          </a:p>
        </p:txBody>
      </p:sp>
      <p:pic>
        <p:nvPicPr>
          <p:cNvPr id="159" name="Google Shape;159;p1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98127" y="3801339"/>
            <a:ext cx="6849369" cy="200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1"/>
          <p:cNvSpPr txBox="1"/>
          <p:nvPr/>
        </p:nvSpPr>
        <p:spPr>
          <a:xfrm>
            <a:off x="2123728" y="5949280"/>
            <a:ext cx="46805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Nulta i prve tri  iteracije Kochove pahulje</a:t>
            </a:r>
            <a:endParaRPr sz="3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Trokut Sierpińskog</a:t>
            </a:r>
          </a:p>
        </p:txBody>
      </p:sp>
      <p:sp>
        <p:nvSpPr>
          <p:cNvPr id="166" name="Google Shape;166;p12"/>
          <p:cNvSpPr txBox="1">
            <a:spLocks noGrp="1"/>
          </p:cNvSpPr>
          <p:nvPr>
            <p:ph type="body" idx="2"/>
          </p:nvPr>
        </p:nvSpPr>
        <p:spPr>
          <a:xfrm>
            <a:off x="427385" y="1268760"/>
            <a:ext cx="8435280" cy="266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800"/>
              <a:t>Još  jedan jednostavan primjer geometrijskog fraktala je  trokut Sierpińskog</a:t>
            </a:r>
            <a:endParaRPr sz="2800"/>
          </a:p>
          <a:p>
            <a:pPr marL="342900" lvl="0" indent="-3429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800"/>
              <a:t>Kreće se od trokuta (nulta iteracija) koji se zamijeni trima trokutima upola manje duljine stranice (prva iteracija)</a:t>
            </a:r>
          </a:p>
          <a:p>
            <a:pPr marL="342900" lvl="0" indent="-3429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2800"/>
              <a:t>Sa svakim se trokutom postupak ponovi (druga iteracija), i tako u beskonačnost</a:t>
            </a:r>
          </a:p>
          <a:p>
            <a:pPr marL="342900" lvl="0" indent="-213360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200"/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18798" y="4351114"/>
            <a:ext cx="7058085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2"/>
          <p:cNvSpPr txBox="1"/>
          <p:nvPr/>
        </p:nvSpPr>
        <p:spPr>
          <a:xfrm>
            <a:off x="1483928" y="5921300"/>
            <a:ext cx="582437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Nulta i prve četiri iteracije trokuta Sierpińskog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Pitagorino stablo</a:t>
            </a:r>
          </a:p>
        </p:txBody>
      </p:sp>
      <p:pic>
        <p:nvPicPr>
          <p:cNvPr id="174" name="Google Shape;174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416778" y="1830463"/>
            <a:ext cx="4468671" cy="303869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3200"/>
              <a:t>Fraktal koji je nazvan  po Pitagori jer se njegov početni oblik koristi za geometrijsko predočavanje Pitagorinog poučka: površina kvadrata nad hipotenuzom jednaka je zbroju površina kvadrata nad katetama</a:t>
            </a:r>
          </a:p>
          <a:p>
            <a:pPr marL="342900" lvl="0" indent="-154940" algn="l" rtl="0">
              <a:spcBef>
                <a:spcPts val="59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hr-HR"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Pitagorino stablo</a:t>
            </a:r>
          </a:p>
        </p:txBody>
      </p:sp>
      <p:pic>
        <p:nvPicPr>
          <p:cNvPr id="181" name="Google Shape;181;p14" descr="math.e - Galerija fraktala (print-verzija)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5115819" y="1975879"/>
            <a:ext cx="3937269" cy="318131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4"/>
          <p:cNvSpPr txBox="1"/>
          <p:nvPr/>
        </p:nvSpPr>
        <p:spPr>
          <a:xfrm>
            <a:off x="457200" y="1844824"/>
            <a:ext cx="45720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Započinje se s kvadratom nad čijom se jednom stranicom konstruira jednakokračni pravokutni trokut, pri čemu katete postaju osnova za dva nova kvadrata nad kojima se ponavlja cijeli postupak, a oblik koji se dobije je simetričan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Pitagorino stablo</a:t>
            </a:r>
          </a:p>
        </p:txBody>
      </p:sp>
      <p:sp>
        <p:nvSpPr>
          <p:cNvPr id="188" name="Google Shape;188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Kad se nad kvadratom umjesto jednakokračnog konstruira neki drugi pravokutni trokut, dobit će se nesimetrično Pitagorino stablo</a:t>
            </a: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hr-HR"/>
          </a:p>
        </p:txBody>
      </p:sp>
      <p:pic>
        <p:nvPicPr>
          <p:cNvPr id="189" name="Google Shape;189;p15" descr="Pictur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539369" y="2060848"/>
            <a:ext cx="4038600" cy="297846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Primjeri fraktala u prirodi</a:t>
            </a:r>
          </a:p>
        </p:txBody>
      </p:sp>
      <p:grpSp>
        <p:nvGrpSpPr>
          <p:cNvPr id="195" name="Google Shape;195;p16"/>
          <p:cNvGrpSpPr/>
          <p:nvPr/>
        </p:nvGrpSpPr>
        <p:grpSpPr>
          <a:xfrm>
            <a:off x="952261" y="1600845"/>
            <a:ext cx="7239476" cy="4524672"/>
            <a:chOff x="495061" y="645"/>
            <a:chExt cx="7239476" cy="4524672"/>
          </a:xfrm>
        </p:grpSpPr>
        <p:sp>
          <p:nvSpPr>
            <p:cNvPr id="196" name="Google Shape;196;p16"/>
            <p:cNvSpPr/>
            <p:nvPr/>
          </p:nvSpPr>
          <p:spPr>
            <a:xfrm>
              <a:off x="495061" y="645"/>
              <a:ext cx="2262336" cy="1357401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 txBox="1"/>
            <p:nvPr/>
          </p:nvSpPr>
          <p:spPr>
            <a:xfrm>
              <a:off x="495061" y="645"/>
              <a:ext cx="2262336" cy="1357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 panose="020F0502020204030204"/>
                <a:buNone/>
              </a:pPr>
              <a:r>
                <a:rPr lang="hr-HR" sz="17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Mnogo je dijelova prirode i  ljudskog tijela fraktalne strukture</a:t>
              </a:r>
              <a:endParaRPr sz="17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2983631" y="28594"/>
              <a:ext cx="2262336" cy="1357401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 txBox="1"/>
            <p:nvPr/>
          </p:nvSpPr>
          <p:spPr>
            <a:xfrm>
              <a:off x="2983631" y="28594"/>
              <a:ext cx="2262336" cy="1357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 panose="020F0502020204030204"/>
                <a:buNone/>
              </a:pPr>
              <a:r>
                <a:rPr lang="hr-HR" sz="17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DNK se namata dajući fraktalnu strukturu...</a:t>
              </a:r>
              <a:endParaRPr sz="17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5472201" y="645"/>
              <a:ext cx="2262336" cy="1357401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 txBox="1"/>
            <p:nvPr/>
          </p:nvSpPr>
          <p:spPr>
            <a:xfrm>
              <a:off x="5472201" y="645"/>
              <a:ext cx="2262336" cy="1357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 panose="020F0502020204030204"/>
                <a:buNone/>
              </a:pPr>
              <a:r>
                <a:rPr lang="hr-HR" sz="17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Često se kao primjeri spominju: posebna vrsta</a:t>
              </a:r>
              <a:r>
                <a:rPr lang="hr-HR" sz="1700" b="1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 brokule i  paprati</a:t>
              </a:r>
              <a:endParaRPr sz="17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95061" y="1584280"/>
              <a:ext cx="2262336" cy="1357401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 txBox="1"/>
            <p:nvPr/>
          </p:nvSpPr>
          <p:spPr>
            <a:xfrm>
              <a:off x="495061" y="1584280"/>
              <a:ext cx="2262336" cy="1357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 panose="020F0502020204030204"/>
                <a:buNone/>
              </a:pPr>
              <a:r>
                <a:rPr lang="hr-HR" sz="1700" b="1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Med kristalizira u fraktalne oblike</a:t>
              </a:r>
              <a:endParaRPr sz="17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2983631" y="1584280"/>
              <a:ext cx="2262336" cy="1357401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 txBox="1"/>
            <p:nvPr/>
          </p:nvSpPr>
          <p:spPr>
            <a:xfrm>
              <a:off x="2983631" y="1584280"/>
              <a:ext cx="2262336" cy="1357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 panose="020F0502020204030204"/>
                <a:buNone/>
              </a:pPr>
              <a:r>
                <a:rPr lang="hr-HR" sz="1700" b="1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Drveće je također fraktalnih svojstava (jer deblo se grana na grane koje se dalje granaju na sitnije grančice)</a:t>
              </a:r>
              <a:endParaRPr sz="17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5472201" y="1584280"/>
              <a:ext cx="2262336" cy="1357401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 txBox="1"/>
            <p:nvPr/>
          </p:nvSpPr>
          <p:spPr>
            <a:xfrm>
              <a:off x="5472201" y="1584280"/>
              <a:ext cx="2262336" cy="1357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 panose="020F0502020204030204"/>
                <a:buNone/>
              </a:pPr>
              <a:r>
                <a:rPr lang="hr-HR" sz="1700" b="1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Krvne žile su takođe fraktalnih oblika jer imaju sličan oblik kao drveće</a:t>
              </a:r>
              <a:endParaRPr sz="17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2983631" y="3167916"/>
              <a:ext cx="2262336" cy="1357401"/>
            </a:xfrm>
            <a:prstGeom prst="rect">
              <a:avLst/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 txBox="1"/>
            <p:nvPr/>
          </p:nvSpPr>
          <p:spPr>
            <a:xfrm>
              <a:off x="2983631" y="3167916"/>
              <a:ext cx="2262336" cy="1357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 panose="020F0502020204030204"/>
                <a:buNone/>
              </a:pPr>
              <a:r>
                <a:rPr lang="hr-HR" sz="1700" b="1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Na neki način, slobodno možemo reći da je čitav svijet sačinjen od fraktala</a:t>
              </a:r>
              <a:endParaRPr sz="17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Primjeri fraktala</a:t>
            </a:r>
          </a:p>
        </p:txBody>
      </p:sp>
      <p:grpSp>
        <p:nvGrpSpPr>
          <p:cNvPr id="215" name="Google Shape;215;p17"/>
          <p:cNvGrpSpPr/>
          <p:nvPr/>
        </p:nvGrpSpPr>
        <p:grpSpPr>
          <a:xfrm>
            <a:off x="4648200" y="1714656"/>
            <a:ext cx="4038600" cy="4297050"/>
            <a:chOff x="0" y="114456"/>
            <a:chExt cx="4038600" cy="4297050"/>
          </a:xfrm>
        </p:grpSpPr>
        <p:sp>
          <p:nvSpPr>
            <p:cNvPr id="216" name="Google Shape;216;p17"/>
            <p:cNvSpPr/>
            <p:nvPr/>
          </p:nvSpPr>
          <p:spPr>
            <a:xfrm>
              <a:off x="0" y="114456"/>
              <a:ext cx="4038600" cy="82485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 txBox="1"/>
            <p:nvPr/>
          </p:nvSpPr>
          <p:spPr>
            <a:xfrm>
              <a:off x="40266" y="154722"/>
              <a:ext cx="3958068" cy="744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 panose="020F0502020204030204"/>
                <a:buNone/>
              </a:pPr>
              <a:r>
                <a:rPr lang="hr-HR" sz="15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Mandelbrot, znanstvenik koji je proučavao fraktale, koristio  je primjer obale mora kao fraktal – uvale sliče zaljevima, rtovi poluotocima...</a:t>
              </a:r>
              <a:endParaRPr sz="15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0" y="982506"/>
              <a:ext cx="4038600" cy="82485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7"/>
            <p:cNvSpPr txBox="1"/>
            <p:nvPr/>
          </p:nvSpPr>
          <p:spPr>
            <a:xfrm>
              <a:off x="40266" y="1022772"/>
              <a:ext cx="3958068" cy="744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 panose="020F0502020204030204"/>
                <a:buNone/>
              </a:pPr>
              <a:r>
                <a:rPr lang="hr-HR" sz="15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Kad bismo se malo približili, svaka bi stijena sličila poluotoku</a:t>
              </a:r>
              <a:endParaRPr sz="15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0" y="1850556"/>
              <a:ext cx="4038600" cy="82485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7"/>
            <p:cNvSpPr txBox="1"/>
            <p:nvPr/>
          </p:nvSpPr>
          <p:spPr>
            <a:xfrm>
              <a:off x="40266" y="1890822"/>
              <a:ext cx="3958068" cy="744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 panose="020F0502020204030204"/>
                <a:buNone/>
              </a:pPr>
              <a:r>
                <a:rPr lang="hr-HR" sz="15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Veće približavanje otkriva izbočine u stijeni koje također podsjećaju na poluotoke</a:t>
              </a:r>
              <a:endParaRPr sz="15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0" y="2718606"/>
              <a:ext cx="4038600" cy="82485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7"/>
            <p:cNvSpPr txBox="1"/>
            <p:nvPr/>
          </p:nvSpPr>
          <p:spPr>
            <a:xfrm>
              <a:off x="40266" y="2758872"/>
              <a:ext cx="3958068" cy="744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 panose="020F0502020204030204"/>
                <a:buNone/>
              </a:pPr>
              <a:r>
                <a:rPr lang="hr-HR" sz="15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U tim izbočinama postoje sitne udubine koje imaju isti oblik kao i zaljevi</a:t>
              </a:r>
              <a:endParaRPr sz="15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0" y="3586656"/>
              <a:ext cx="4038600" cy="82485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7"/>
            <p:cNvSpPr txBox="1"/>
            <p:nvPr/>
          </p:nvSpPr>
          <p:spPr>
            <a:xfrm>
              <a:off x="40266" y="3626922"/>
              <a:ext cx="3958068" cy="744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 panose="020F0502020204030204"/>
                <a:buNone/>
              </a:pPr>
              <a:r>
                <a:rPr lang="hr-HR" sz="1500">
                  <a:solidFill>
                    <a:schemeClr val="lt1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Takav se postupak može nastaviti sve do molekulskih razmjera</a:t>
              </a:r>
              <a:endParaRPr sz="150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226" name="Google Shape;226;p17" descr="7 najlepših fotografija fraktala u prirodi | Zlatni presek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329565" y="2040255"/>
            <a:ext cx="3937635" cy="3382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7" descr="Fraktali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83225" y="3450322"/>
            <a:ext cx="3168352" cy="2018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9"/>
          <p:cNvSpPr txBox="1">
            <a:spLocks noGrp="1"/>
          </p:cNvSpPr>
          <p:nvPr/>
        </p:nvSpPr>
        <p:spPr>
          <a:xfrm>
            <a:off x="4161790" y="1445260"/>
            <a:ext cx="4038600" cy="4525963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00" rIns="91425" bIns="45700" anchor="t" anchorCtr="0"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400"/>
              <a:t>Manji komadići obale( dijelovi obale) samoslični su većih dijelovima  obale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Primjeri fraktala u prirodi</a:t>
            </a:r>
          </a:p>
        </p:txBody>
      </p:sp>
      <p:sp>
        <p:nvSpPr>
          <p:cNvPr id="233" name="Google Shape;233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003232" cy="1324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00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Još neki od primjera fraktala su: </a:t>
            </a:r>
            <a:r>
              <a:rPr lang="hr-HR" sz="2800" b="1"/>
              <a:t>školjke, oblaci, snijeg, led, koralji, jagode, paukova mreža, kupus, kivi, suncokret, morske z</a:t>
            </a:r>
            <a:r>
              <a:rPr lang="hr-HR" b="1"/>
              <a:t>vijezde, brokula, stablo…</a:t>
            </a:r>
          </a:p>
        </p:txBody>
      </p:sp>
      <p:pic>
        <p:nvPicPr>
          <p:cNvPr id="234" name="Google Shape;234;p18" descr="PPT - Zavod za matematiku Uvod u matematičke metode u inženjerstvu FRAKTALI  PowerPoint Presentation - ID:37173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267744" y="2958859"/>
            <a:ext cx="4860032" cy="364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Led kao fraktal</a:t>
            </a:r>
          </a:p>
        </p:txBody>
      </p:sp>
      <p:pic>
        <p:nvPicPr>
          <p:cNvPr id="240" name="Google Shape;240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 l="29499" r="11161" b="1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400"/>
              <a:t>Manji komadići leda ( dijelovi leda) samoslični su većih komadićima leda</a:t>
            </a:r>
          </a:p>
        </p:txBody>
      </p:sp>
      <p:pic>
        <p:nvPicPr>
          <p:cNvPr id="242" name="Google Shape;242;p19" descr="Slika na kojoj se prikazuje biljka, list, Biljka sa Zemlje, zima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287010" y="3146425"/>
            <a:ext cx="2364740" cy="2980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Što su fraktali?</a:t>
            </a:r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b="1"/>
              <a:t>Fraktali</a:t>
            </a:r>
            <a:r>
              <a:rPr lang="hr-HR"/>
              <a:t> su geometrijski objekti čija je fraktalna dimenzija strogo veća od topološke dimenzije - to su objekti koji daju jednaku razinu detalja neovisno o razlučivosti koju koristimo</a:t>
            </a: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hr-HR"/>
          </a:p>
        </p:txBody>
      </p:sp>
      <p:pic>
        <p:nvPicPr>
          <p:cNvPr id="92" name="Google Shape;92;p2" descr="Jelena Korenčić :: GALERIJA 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494018" y="2012476"/>
            <a:ext cx="4038600" cy="283304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Oblaci kao fraktali</a:t>
            </a:r>
          </a:p>
        </p:txBody>
      </p:sp>
      <p:pic>
        <p:nvPicPr>
          <p:cNvPr id="248" name="Google Shape;248;p2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/>
          <a:srcRect l="9326" r="17950"/>
          <a:stretch>
            <a:fillRect/>
          </a:stretch>
        </p:blipFill>
        <p:spPr>
          <a:xfrm>
            <a:off x="5125968" y="3012647"/>
            <a:ext cx="2589684" cy="253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0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411480" y="2403475"/>
            <a:ext cx="3921125" cy="314134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0"/>
          <p:cNvSpPr txBox="1"/>
          <p:nvPr/>
        </p:nvSpPr>
        <p:spPr>
          <a:xfrm>
            <a:off x="411480" y="2624455"/>
            <a:ext cx="3757930" cy="3712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1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1" name="Google Shape;251;p20"/>
          <p:cNvSpPr txBox="1"/>
          <p:nvPr/>
        </p:nvSpPr>
        <p:spPr>
          <a:xfrm>
            <a:off x="4495800" y="524446"/>
            <a:ext cx="4038600" cy="254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hr-HR" sz="2400" b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Pojedinačni dijelovi oblaka  izgledaju kao i sam oblak, oni su samoslični</a:t>
            </a:r>
            <a:endParaRPr sz="2400" b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Kupus kao fraktal</a:t>
            </a:r>
          </a:p>
        </p:txBody>
      </p:sp>
      <p:sp>
        <p:nvSpPr>
          <p:cNvPr id="257" name="Google Shape;257;p21"/>
          <p:cNvSpPr txBox="1">
            <a:spLocks noGrp="1"/>
          </p:cNvSpPr>
          <p:nvPr>
            <p:ph type="body" idx="1"/>
          </p:nvPr>
        </p:nvSpPr>
        <p:spPr>
          <a:xfrm>
            <a:off x="4860032" y="1556792"/>
            <a:ext cx="4038600" cy="254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800"/>
              <a:t>Pojedinačni dijelovi presjeka kupusa izgledaju kao i sam kupus, oni su samoslični</a:t>
            </a:r>
          </a:p>
        </p:txBody>
      </p:sp>
      <p:pic>
        <p:nvPicPr>
          <p:cNvPr id="258" name="Google Shape;258;p2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/>
          <a:srcRect l="7906" r="4771"/>
          <a:stretch>
            <a:fillRect/>
          </a:stretch>
        </p:blipFill>
        <p:spPr>
          <a:xfrm>
            <a:off x="452632" y="1556792"/>
            <a:ext cx="40386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 descr="Slika na kojoj se prikazuje kupus, ljubičasto, povrće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597177" y="3931497"/>
            <a:ext cx="2062660" cy="2151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Med kao fraktal</a:t>
            </a:r>
          </a:p>
        </p:txBody>
      </p:sp>
      <p:pic>
        <p:nvPicPr>
          <p:cNvPr id="265" name="Google Shape;265;p22" descr="Slika na kojoj se prikazuje hrana, sluzava plijesan&#10;&#10;Opis je automatski generiran uz srednju pouzdanost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/>
          <a:srcRect l="10764" r="25442" b="-1"/>
          <a:stretch>
            <a:fillRect/>
          </a:stretch>
        </p:blipFill>
        <p:spPr>
          <a:xfrm>
            <a:off x="395536" y="1700808"/>
            <a:ext cx="4040188" cy="395128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2"/>
          <p:cNvSpPr txBox="1">
            <a:spLocks noGrp="1"/>
          </p:cNvSpPr>
          <p:nvPr>
            <p:ph type="body" idx="4"/>
          </p:nvPr>
        </p:nvSpPr>
        <p:spPr>
          <a:xfrm>
            <a:off x="4601300" y="1772816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000"/>
              <a:t>Pojedinačni manji dijelovi kristaliziranog meda samoslični su većim dijelovima kristaliziranoga meda</a:t>
            </a:r>
          </a:p>
        </p:txBody>
      </p:sp>
      <p:pic>
        <p:nvPicPr>
          <p:cNvPr id="267" name="Google Shape;267;p22" descr="Slika na kojoj se prikazuje greben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337810" y="3476625"/>
            <a:ext cx="2287270" cy="2175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Brokula kao fraktal</a:t>
            </a:r>
          </a:p>
        </p:txBody>
      </p:sp>
      <p:pic>
        <p:nvPicPr>
          <p:cNvPr id="273" name="Google Shape;273;p23" descr="Slika na kojoj se prikazuje povrće, Šenon, Kupusnjače, brokula&#10;&#10;Opis je automatski generir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 l="12389" r="28271" b="1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3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240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400"/>
              <a:t>Pojedinačni dijelovi brokule izgledaju kao i sama brokula samo su malo manji, dijelovi brokule su samoslični</a:t>
            </a:r>
          </a:p>
        </p:txBody>
      </p:sp>
      <p:pic>
        <p:nvPicPr>
          <p:cNvPr id="275" name="Google Shape;275;p23" descr="Slika na kojoj se prikazuje povrće, Kupusnjače, Šenon, cvjetača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554345" y="3672840"/>
            <a:ext cx="1671320" cy="245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Snježna pahulja kao fraktal</a:t>
            </a:r>
          </a:p>
        </p:txBody>
      </p:sp>
      <p:pic>
        <p:nvPicPr>
          <p:cNvPr id="281" name="Google Shape;281;p24" descr="Slika na kojoj se prikazuje biljka, snježna pahulja, zima, drvo&#10;&#10;Opis je automatski generir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429683" y="2511956"/>
            <a:ext cx="4038600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400"/>
              <a:t>Najsitniji dijelovi pahuljice samoslični su samoj pahuljici</a:t>
            </a:r>
          </a:p>
        </p:txBody>
      </p:sp>
      <p:pic>
        <p:nvPicPr>
          <p:cNvPr id="283" name="Google Shape;283;p24" descr="Slika na kojoj se prikazuje biljka, zima, inje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234548" y="3019790"/>
            <a:ext cx="2452906" cy="2732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Kivi kao fraktal</a:t>
            </a:r>
          </a:p>
        </p:txBody>
      </p:sp>
      <p:pic>
        <p:nvPicPr>
          <p:cNvPr id="289" name="Google Shape;289;p25" descr="Slika na kojoj se prikazuje kivi, voće, voće kivi&#10;&#10;Opis je automatski generir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 l="4812" r="6274" b="3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800"/>
              <a:t>Najmanji krugovi presjeka kivija samoslični su većim dijelovima istoga presjeka</a:t>
            </a:r>
          </a:p>
        </p:txBody>
      </p:sp>
      <p:pic>
        <p:nvPicPr>
          <p:cNvPr id="291" name="Google Shape;291;p25" descr="Slika na kojoj se prikazuje voće, kivi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398125" y="3916521"/>
            <a:ext cx="2304256" cy="22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Puževa kućica kao fraktal</a:t>
            </a:r>
          </a:p>
        </p:txBody>
      </p:sp>
      <p:pic>
        <p:nvPicPr>
          <p:cNvPr id="297" name="Google Shape;297;p26" descr="Slika na kojoj se prikazuje beskralježnjak, ligoč, indijska lađica, Amoniti&#10;&#10;Opis je automatski generir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 l="10434" r="31738" b="-2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/>
              <a:t>Svaki manja skupina dijelova puževe kućice samoslična je puževoj kućici</a:t>
            </a: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hr-HR" sz="2800"/>
          </a:p>
        </p:txBody>
      </p:sp>
      <p:pic>
        <p:nvPicPr>
          <p:cNvPr id="299" name="Google Shape;299;p26" descr="Slika na kojoj se prikazuje beskralježnjak, ligoč, indijska lađica, Morski beskralježnjaci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148064" y="3429000"/>
            <a:ext cx="2880320" cy="2661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Čuvar kuće kao fraktal</a:t>
            </a:r>
          </a:p>
        </p:txBody>
      </p:sp>
      <p:sp>
        <p:nvSpPr>
          <p:cNvPr id="305" name="Google Shape;305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400"/>
              <a:t>Svaki manja skupina listova ćuvarkuće samoslična je svakoj većoj skupini listova ćuvarkuć</a:t>
            </a:r>
            <a:r>
              <a:rPr lang="hr-HR" sz="2800"/>
              <a:t>e</a:t>
            </a:r>
          </a:p>
        </p:txBody>
      </p:sp>
      <p:pic>
        <p:nvPicPr>
          <p:cNvPr id="306" name="Google Shape;306;p27" descr="araucaria-araucana-621602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449580" y="2072640"/>
            <a:ext cx="4198620" cy="389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 descr="Slika na kojoj se prikazuje biljka, kamena ruža, zeleno, Biljka sa Zemlje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336540" y="3749040"/>
            <a:ext cx="2403475" cy="2218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Paukova mreža kao fraktal</a:t>
            </a:r>
          </a:p>
        </p:txBody>
      </p:sp>
      <p:pic>
        <p:nvPicPr>
          <p:cNvPr id="313" name="Google Shape;313;p28" descr="Slika na kojoj se prikazuje web, paukova mreža, pauk&#10;&#10;Opis je automatski generir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 t="2363" r="-3" b="5459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hr-HR" sz="2400" i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Svaki manji dio paukove mreže je sličan svakom većem dijelu paukove mreže</a:t>
            </a:r>
            <a:endParaRPr sz="2400"/>
          </a:p>
        </p:txBody>
      </p:sp>
      <p:pic>
        <p:nvPicPr>
          <p:cNvPr id="315" name="Google Shape;315;p28" descr="Slika na kojoj se prikazuje paukova mreža, web, uzorak, pauk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559059" y="3722247"/>
            <a:ext cx="2216881" cy="2376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Jagoda kao fraktal</a:t>
            </a:r>
          </a:p>
        </p:txBody>
      </p:sp>
      <p:pic>
        <p:nvPicPr>
          <p:cNvPr id="321" name="Google Shape;321;p29" descr="Slika na kojoj se prikazuje jagoda, crveno, voće, hrana&#10;&#10;Opis je automatski generir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457200" y="1520478"/>
            <a:ext cx="4038600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2000"/>
              <a:buFont typeface="Noto Sans Symbols"/>
              <a:buChar char="⮚"/>
            </a:pPr>
            <a:r>
              <a:rPr lang="hr-HR" sz="2000">
                <a:solidFill>
                  <a:srgbClr val="444444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O</a:t>
            </a:r>
            <a:r>
              <a:rPr lang="hr-HR" sz="2000" b="0" i="0">
                <a:solidFill>
                  <a:srgbClr val="444444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va fotka je poput fraktala...bilo koji komadić fotke da odrežeš i promatraš kao zasebnu cjelinu, bio bi predivan</a:t>
            </a:r>
            <a:endParaRPr sz="2000"/>
          </a:p>
        </p:txBody>
      </p:sp>
      <p:pic>
        <p:nvPicPr>
          <p:cNvPr id="323" name="Google Shape;323;p29" descr="Slika na kojoj se prikazuje voće, Jagode, Bobičasto voće, Šumska jagoda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438586" y="3243442"/>
            <a:ext cx="2088232" cy="2335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Topološka dimenzija</a:t>
            </a:r>
          </a:p>
        </p:txBody>
      </p:sp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54684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Topološka dimenzija nekog oblika predstavlja broj smjerova kojima bismo se mogli kretati kada bismo se nalazili u njemu, odnosno “broj stupnjeva slobode” i odgovara našem prirodnom, intuitivnom shvaćanju dimenzije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Tako točka ima dimenziju 0, pravac 1, geometrijski likovi i plohe 2, a geometrijska tijela i prostor 3</a:t>
            </a:r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99" name="Google Shape;99;p3" descr="Matematika 2 - 8.1 Abeceda stereometrij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667115" y="1275632"/>
            <a:ext cx="1348049" cy="11289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00" name="Google Shape;100;p3" descr="Geometrijski lik – Wikipedija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580112" y="2556821"/>
            <a:ext cx="2106043" cy="145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 descr="Geometrijska tijela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404408" y="4015256"/>
            <a:ext cx="2457450" cy="18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Paprat kao fraktal</a:t>
            </a:r>
          </a:p>
        </p:txBody>
      </p:sp>
      <p:pic>
        <p:nvPicPr>
          <p:cNvPr id="329" name="Google Shape;329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1259632" y="1556792"/>
            <a:ext cx="2448272" cy="449518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0"/>
          <p:cNvSpPr txBox="1"/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hr-HR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Paprat se sastoji od puno malih listova koji se granaju sa većeg lista i svi su listovi sebi samoslični</a:t>
            </a:r>
            <a:endParaRPr sz="24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31" name="Google Shape;331;p30" descr="Slika na kojoj se prikazuje list, biljka, ilustracija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292080" y="3678737"/>
            <a:ext cx="1944216" cy="251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Stablo kao fraktal</a:t>
            </a:r>
          </a:p>
        </p:txBody>
      </p:sp>
      <p:pic>
        <p:nvPicPr>
          <p:cNvPr id="337" name="Google Shape;337;p31" descr="Fraktal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 l="12121" r="21041" b="1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38" name="Google Shape;338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hr-HR" sz="2800"/>
              <a:t>Drvo se grana na grane koje se granaju na grančice i sve su sebi samoslične</a:t>
            </a:r>
          </a:p>
        </p:txBody>
      </p:sp>
      <p:pic>
        <p:nvPicPr>
          <p:cNvPr id="339" name="Google Shape;339;p31" descr="Slika na kojoj se prikazuje biljka, drvo, vanjski, nebo&#10;&#10;Opis je automatski generiran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810250" y="3533140"/>
            <a:ext cx="1337310" cy="259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 dirty="0" smtClean="0"/>
              <a:t>Pitagorino stablo kao </a:t>
            </a:r>
            <a:r>
              <a:rPr lang="hr-HR" dirty="0" err="1" smtClean="0"/>
              <a:t>fraktal</a:t>
            </a:r>
            <a:endParaRPr lang="hr-HR" dirty="0"/>
          </a:p>
        </p:txBody>
      </p:sp>
      <p:sp>
        <p:nvSpPr>
          <p:cNvPr id="345" name="Google Shape;345;p32"/>
          <p:cNvSpPr txBox="1">
            <a:spLocks noGrp="1"/>
          </p:cNvSpPr>
          <p:nvPr>
            <p:ph type="body" idx="1"/>
          </p:nvPr>
        </p:nvSpPr>
        <p:spPr>
          <a:xfrm>
            <a:off x="457199" y="1600200"/>
            <a:ext cx="803943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hr-HR" dirty="0" smtClean="0"/>
              <a:t> - </a:t>
            </a:r>
            <a:r>
              <a:rPr lang="hr-HR" sz="2000" dirty="0" smtClean="0"/>
              <a:t>Učenici 8. razreda dobili su zadatak napraviti jedan </a:t>
            </a:r>
            <a:r>
              <a:rPr lang="hr-HR" sz="2000" dirty="0" err="1" smtClean="0"/>
              <a:t>fraktal</a:t>
            </a:r>
            <a:r>
              <a:rPr lang="hr-HR" sz="2000" dirty="0" smtClean="0"/>
              <a:t> u matematici – </a:t>
            </a:r>
            <a:r>
              <a:rPr lang="hr-HR" sz="2000" b="1" dirty="0" smtClean="0"/>
              <a:t>Pitagorino stablo</a:t>
            </a:r>
          </a:p>
          <a:p>
            <a:pPr marL="342900" lvl="0" indent="-1397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hr-HR" sz="2000" dirty="0" smtClean="0"/>
          </a:p>
          <a:p>
            <a:pPr marL="546100"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Tx/>
              <a:buChar char="-"/>
            </a:pPr>
            <a:r>
              <a:rPr lang="hr-HR" sz="2000" b="1" dirty="0" smtClean="0"/>
              <a:t>Simetrično </a:t>
            </a:r>
            <a:r>
              <a:rPr lang="hr-HR" sz="2000" b="1" dirty="0"/>
              <a:t>Pitagorino stablo </a:t>
            </a:r>
            <a:r>
              <a:rPr lang="hr-HR" sz="2000" dirty="0"/>
              <a:t>nastaje tako da nad jednom stranicom kvadrata konstruiramo jednakokračan pravokutni trokut. Zatim se na njegove katete pridodaju novi kvadrati, a potom opet trokuti. Postupak se ponavlja u </a:t>
            </a:r>
            <a:r>
              <a:rPr lang="hr-HR" sz="2000" dirty="0" smtClean="0"/>
              <a:t>beskonačnost</a:t>
            </a:r>
          </a:p>
          <a:p>
            <a:pPr marL="546100"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Tx/>
              <a:buChar char="-"/>
            </a:pPr>
            <a:endParaRPr lang="hr-HR" sz="2000" dirty="0"/>
          </a:p>
          <a:p>
            <a:pPr marL="20320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hr-HR" sz="2000" dirty="0" smtClean="0"/>
              <a:t>-  </a:t>
            </a:r>
            <a:r>
              <a:rPr lang="hr-HR" sz="2000" dirty="0"/>
              <a:t>Kod konstrukcije </a:t>
            </a:r>
            <a:r>
              <a:rPr lang="hr-HR" sz="2000" b="1" dirty="0"/>
              <a:t>asimetričnog Pitagorina stabla</a:t>
            </a:r>
            <a:r>
              <a:rPr lang="hr-HR" sz="2000" dirty="0"/>
              <a:t>, nad jednom </a:t>
            </a:r>
            <a:r>
              <a:rPr lang="hr-HR" sz="2000" dirty="0" smtClean="0"/>
              <a:t> stranicom </a:t>
            </a:r>
            <a:r>
              <a:rPr lang="hr-HR" sz="2000" dirty="0"/>
              <a:t>kvadrata konstruiramo pravokutni trokut s </a:t>
            </a:r>
            <a:r>
              <a:rPr lang="hr-HR" sz="2000" dirty="0" err="1"/>
              <a:t>kutevima</a:t>
            </a:r>
            <a:r>
              <a:rPr lang="hr-HR" sz="2000" dirty="0"/>
              <a:t> </a:t>
            </a:r>
            <a:r>
              <a:rPr lang="hr-HR" sz="2000" dirty="0" smtClean="0"/>
              <a:t>30, 60, 90. </a:t>
            </a:r>
            <a:r>
              <a:rPr lang="hr-HR" sz="2000" dirty="0"/>
              <a:t>Zatim se na njegove katete pridodaju novi kvadrati i tako dalje u </a:t>
            </a:r>
            <a:r>
              <a:rPr lang="hr-HR" sz="2000" dirty="0" smtClean="0"/>
              <a:t>nedogled</a:t>
            </a:r>
            <a:endParaRPr sz="2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upanj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501" y="2315251"/>
            <a:ext cx="2197437" cy="164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tupanj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529" y="3424117"/>
            <a:ext cx="2304876" cy="17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Konstrukcija Pitagorina stabla, stupanj 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" y="248736"/>
            <a:ext cx="2142313" cy="16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Stupanj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51" y="1665329"/>
            <a:ext cx="2170463" cy="16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2568095" y="901816"/>
            <a:ext cx="3940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Konstrukcija Pitagorina stabla </a:t>
            </a:r>
            <a:endParaRPr lang="hr-HR" sz="2000" dirty="0"/>
          </a:p>
        </p:txBody>
      </p:sp>
      <p:sp>
        <p:nvSpPr>
          <p:cNvPr id="12" name="TekstniOkvir 11"/>
          <p:cNvSpPr txBox="1"/>
          <p:nvPr/>
        </p:nvSpPr>
        <p:spPr>
          <a:xfrm>
            <a:off x="650957" y="1911334"/>
            <a:ext cx="103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Stupanj 0</a:t>
            </a:r>
            <a:endParaRPr lang="hr-HR" dirty="0"/>
          </a:p>
        </p:txBody>
      </p:sp>
      <p:sp>
        <p:nvSpPr>
          <p:cNvPr id="13" name="TekstniOkvir 12"/>
          <p:cNvSpPr txBox="1"/>
          <p:nvPr/>
        </p:nvSpPr>
        <p:spPr>
          <a:xfrm>
            <a:off x="2270938" y="3447067"/>
            <a:ext cx="103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Stupanj 1</a:t>
            </a:r>
            <a:endParaRPr lang="hr-HR" dirty="0"/>
          </a:p>
        </p:txBody>
      </p:sp>
      <p:sp>
        <p:nvSpPr>
          <p:cNvPr id="14" name="TekstniOkvir 13"/>
          <p:cNvSpPr txBox="1"/>
          <p:nvPr/>
        </p:nvSpPr>
        <p:spPr>
          <a:xfrm>
            <a:off x="4236403" y="4134366"/>
            <a:ext cx="103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Stupanj 2</a:t>
            </a:r>
            <a:endParaRPr lang="hr-HR" dirty="0"/>
          </a:p>
        </p:txBody>
      </p:sp>
      <p:sp>
        <p:nvSpPr>
          <p:cNvPr id="15" name="TekstniOkvir 14"/>
          <p:cNvSpPr txBox="1"/>
          <p:nvPr/>
        </p:nvSpPr>
        <p:spPr>
          <a:xfrm>
            <a:off x="6508916" y="5274186"/>
            <a:ext cx="103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Stupanj 3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28049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Pitagorino stablo</a:t>
            </a:r>
          </a:p>
        </p:txBody>
      </p:sp>
      <p:sp>
        <p:nvSpPr>
          <p:cNvPr id="351" name="Google Shape;351;p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238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7709" cy="69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7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3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71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61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23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5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Fraktalna dimenzija</a:t>
            </a:r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Fraktalna dimenzija je puno neodređenija i definira se drugačije</a:t>
            </a: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Ona predstavlja način na koji određeni oblik popunjava okolni prostor i opisuje “izlomljenost” ili “hrapavost” objekta </a:t>
            </a:r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hr-HR"/>
          </a:p>
        </p:txBody>
      </p:sp>
      <p:pic>
        <p:nvPicPr>
          <p:cNvPr id="108" name="Google Shape;108;p4" descr="Fraktali – još jedna zanimljiva aktivnost erasmus+ MA(R)TH tima | FRANzine"/>
          <p:cNvPicPr preferRelativeResize="0"/>
          <p:nvPr/>
        </p:nvPicPr>
        <p:blipFill rotWithShape="1">
          <a:blip r:embed="rId3"/>
          <a:srcRect l="24156" r="25651" b="-1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5652120" y="1988840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 i="0" u="none" strike="noStrike" cap="none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Umanjena verzija samoga sebe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564"/>
            <a:ext cx="9144000" cy="68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0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44" y="0"/>
            <a:ext cx="9200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56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Samosličnost fraktala</a:t>
            </a:r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hr-HR" sz="2000"/>
              <a:t>Fraktale je moguće uvećavati beskonačno mnogo, a da se pri svakom novom povećanju vide neki detalji koji prije povećanja nisu bili vidljivi i da količina novih detalja uvijek bude otprilike jednaka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hr-HR" sz="2000"/>
              <a:t>Oni su (barem približno) samoslični (sastoje se od umanjenih verzija samih sebe), ali isuviše nepravilni da bi se opisali jednostavnom geometrijom</a:t>
            </a:r>
          </a:p>
        </p:txBody>
      </p:sp>
      <p:pic>
        <p:nvPicPr>
          <p:cNvPr id="116" name="Google Shape;116;p5" descr="Fraktal – Wikipedija"/>
          <p:cNvPicPr preferRelativeResize="0"/>
          <p:nvPr/>
        </p:nvPicPr>
        <p:blipFill rotWithShape="1">
          <a:blip r:embed="rId3"/>
          <a:srcRect l="29187" r="3891" b="3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17" name="Google Shape;117;p5"/>
          <p:cNvSpPr txBox="1"/>
          <p:nvPr/>
        </p:nvSpPr>
        <p:spPr>
          <a:xfrm>
            <a:off x="5302424" y="1844824"/>
            <a:ext cx="33843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b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Umanjena verzija samoga sebe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Vrste fraktala</a:t>
            </a:r>
          </a:p>
        </p:txBody>
      </p:sp>
      <p:sp>
        <p:nvSpPr>
          <p:cNvPr id="123" name="Google Shape;123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/>
              <a:t>Prema stupnju samosličnosti razlikujemo geometrijske, algebarske i stohastičke fraktale</a:t>
            </a: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hr-HR"/>
          </a:p>
        </p:txBody>
      </p:sp>
      <p:pic>
        <p:nvPicPr>
          <p:cNvPr id="124" name="Google Shape;124;p6" descr="Fraktali – Nova Akropola"/>
          <p:cNvPicPr preferRelativeResize="0"/>
          <p:nvPr/>
        </p:nvPicPr>
        <p:blipFill rotWithShape="1">
          <a:blip r:embed="rId3"/>
          <a:srcRect l="24793" r="15644" b="-1"/>
          <a:stretch>
            <a:fillRect/>
          </a:stretch>
        </p:blipFill>
        <p:spPr>
          <a:xfrm>
            <a:off x="4495800" y="1600199"/>
            <a:ext cx="4038600" cy="452596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 sz="4400"/>
              <a:t>Kochova krivulja</a:t>
            </a:r>
          </a:p>
        </p:txBody>
      </p:sp>
      <p:sp>
        <p:nvSpPr>
          <p:cNvPr id="130" name="Google Shape;130;p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7283152" cy="254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Jedan od najjednostavnijih i najpoznatijih primjera geometrijskog  fraktala je Kochova krivulja</a:t>
            </a: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hr-HR" sz="2400"/>
              <a:t>Ona se tvori tako da se dužina zamijeni likom prikazanim na slici  – prva iteracija</a:t>
            </a:r>
          </a:p>
          <a:p>
            <a:pPr marL="342900" lvl="0" indent="-2540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hr-HR" sz="2400"/>
              <a:t> </a:t>
            </a:r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051720" y="3933055"/>
            <a:ext cx="4320480" cy="1252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 dirty="0" err="1"/>
              <a:t>Kochova</a:t>
            </a:r>
            <a:r>
              <a:rPr lang="hr-HR" dirty="0"/>
              <a:t> </a:t>
            </a:r>
            <a:r>
              <a:rPr lang="hr-HR" dirty="0" smtClean="0"/>
              <a:t>krivulja</a:t>
            </a:r>
            <a:endParaRPr lang="hr-HR" dirty="0"/>
          </a:p>
        </p:txBody>
      </p:sp>
      <p:sp>
        <p:nvSpPr>
          <p:cNvPr id="137" name="Google Shape;137;p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7787208" cy="269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r-HR" sz="28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Druga se iteracija dobije tako da se svaka od četiri dužine iz prve iteracije zamijeni istim likom</a:t>
            </a:r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</p:txBody>
      </p:sp>
      <p:pic>
        <p:nvPicPr>
          <p:cNvPr id="138" name="Google Shape;138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475656" y="3284984"/>
            <a:ext cx="7200800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r>
              <a:rPr lang="hr-HR"/>
              <a:t>Kochova krivulja</a:t>
            </a:r>
          </a:p>
        </p:txBody>
      </p:sp>
      <p:sp>
        <p:nvSpPr>
          <p:cNvPr id="144" name="Google Shape;144;p9"/>
          <p:cNvSpPr txBox="1">
            <a:spLocks noGrp="1"/>
          </p:cNvSpPr>
          <p:nvPr>
            <p:ph type="body" idx="1"/>
          </p:nvPr>
        </p:nvSpPr>
        <p:spPr>
          <a:xfrm>
            <a:off x="611560" y="1700808"/>
            <a:ext cx="7488832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81610" lvl="0" indent="-1936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3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Za treću iteraciju moramo zamijeniti svaku od 16 dužina itd.</a:t>
            </a:r>
          </a:p>
          <a:p>
            <a:pPr marL="181610" lvl="0" indent="-193675" algn="l" rtl="0">
              <a:lnSpc>
                <a:spcPct val="90000"/>
              </a:lnSpc>
              <a:spcBef>
                <a:spcPts val="61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hr-HR" sz="3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Kochovu krivulju dobijemo nakon beskonačnog broja iteracija</a:t>
            </a:r>
          </a:p>
          <a:p>
            <a:pPr marL="0" lvl="0" indent="0" algn="l" rtl="0">
              <a:lnSpc>
                <a:spcPct val="90000"/>
              </a:lnSpc>
              <a:spcBef>
                <a:spcPts val="61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hr-HR" sz="33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5" name="Google Shape;145;p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55857" y="3789040"/>
            <a:ext cx="6400237" cy="1856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845</Words>
  <Application>Microsoft Office PowerPoint</Application>
  <PresentationFormat>Prikaz na zaslonu (4:3)</PresentationFormat>
  <Paragraphs>105</Paragraphs>
  <Slides>41</Slides>
  <Notes>33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47" baseType="lpstr">
      <vt:lpstr>SimSun</vt:lpstr>
      <vt:lpstr>Arial</vt:lpstr>
      <vt:lpstr>Calibri</vt:lpstr>
      <vt:lpstr>Noto Sans Symbols</vt:lpstr>
      <vt:lpstr>Trebuchet MS</vt:lpstr>
      <vt:lpstr>Gear Drives</vt:lpstr>
      <vt:lpstr>Fraktali u prirodi</vt:lpstr>
      <vt:lpstr>Što su fraktali?</vt:lpstr>
      <vt:lpstr>Topološka dimenzija</vt:lpstr>
      <vt:lpstr>Fraktalna dimenzija</vt:lpstr>
      <vt:lpstr>Samosličnost fraktala</vt:lpstr>
      <vt:lpstr>Vrste fraktala</vt:lpstr>
      <vt:lpstr>Kochova krivulja</vt:lpstr>
      <vt:lpstr>Kochova krivulja</vt:lpstr>
      <vt:lpstr>Kochova krivulja</vt:lpstr>
      <vt:lpstr>Kochova krivulja</vt:lpstr>
      <vt:lpstr>Kochova pahulja</vt:lpstr>
      <vt:lpstr>Trokut Sierpińskog</vt:lpstr>
      <vt:lpstr>Pitagorino stablo</vt:lpstr>
      <vt:lpstr>Pitagorino stablo</vt:lpstr>
      <vt:lpstr>Pitagorino stablo</vt:lpstr>
      <vt:lpstr>Primjeri fraktala u prirodi</vt:lpstr>
      <vt:lpstr>Primjeri fraktala</vt:lpstr>
      <vt:lpstr>Primjeri fraktala u prirodi</vt:lpstr>
      <vt:lpstr>Led kao fraktal</vt:lpstr>
      <vt:lpstr>Oblaci kao fraktali</vt:lpstr>
      <vt:lpstr>Kupus kao fraktal</vt:lpstr>
      <vt:lpstr>Med kao fraktal</vt:lpstr>
      <vt:lpstr>Brokula kao fraktal</vt:lpstr>
      <vt:lpstr>Snježna pahulja kao fraktal</vt:lpstr>
      <vt:lpstr>Kivi kao fraktal</vt:lpstr>
      <vt:lpstr>Puževa kućica kao fraktal</vt:lpstr>
      <vt:lpstr>Čuvar kuće kao fraktal</vt:lpstr>
      <vt:lpstr>Paukova mreža kao fraktal</vt:lpstr>
      <vt:lpstr>Jagoda kao fraktal</vt:lpstr>
      <vt:lpstr>Paprat kao fraktal</vt:lpstr>
      <vt:lpstr>Stablo kao fraktal</vt:lpstr>
      <vt:lpstr>Pitagorino stablo kao fraktal</vt:lpstr>
      <vt:lpstr>PowerPoint prezentacija</vt:lpstr>
      <vt:lpstr>Pitagorino stablo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Fraktali u prirodi</dc:title>
  <dc:creator>Ucenik6</dc:creator>
  <cp:lastModifiedBy>Windows korisnik</cp:lastModifiedBy>
  <cp:revision>9</cp:revision>
  <dcterms:created xsi:type="dcterms:W3CDTF">2023-10-19T08:58:00Z</dcterms:created>
  <dcterms:modified xsi:type="dcterms:W3CDTF">2024-04-08T08:32:36Z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C4BEBD9BD92648F5AC86BDBE42DBE450_13</vt:lpwstr>
  </property>
  <property fmtid="{D5CDD505-2E9C-101B-9397-08002B2CF9AE}" pid="3" name="KSOProductBuildVer">
    <vt:lpwstr>1033-12.2.0.13489</vt:lpwstr>
  </property>
</Properties>
</file>