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38978-58F2-0126-B6B6-0DFD8C8B3DB3}" v="230" dt="2024-04-15T14:47:48.039"/>
    <p1510:client id="{327EAC42-A8FE-55EC-82F6-ACB87BAF0DE6}" v="285" dt="2024-04-15T14:04:30.537"/>
    <p1510:client id="{BD164A17-2ED3-99E8-7E5B-2037DCD0E8F5}" v="36" dt="2024-04-16T05:39:23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2F5C8-49F4-415C-8C46-67DAAB8A7D6C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C902F3D-3D48-49AC-93E9-62E1D5D5850A}">
      <dgm:prSet/>
      <dgm:spPr/>
      <dgm:t>
        <a:bodyPr/>
        <a:lstStyle/>
        <a:p>
          <a:r>
            <a:rPr lang="en-US"/>
            <a:t>Muhe cvjetare se najčešće pronalaze na cvijeću i cvjetnim livadama, gdje se hrane nektarom, cvjetnim prahom i mednom rosom</a:t>
          </a:r>
        </a:p>
      </dgm:t>
    </dgm:pt>
    <dgm:pt modelId="{5C8ED1DB-BA7B-4157-9C17-D52E14BBB884}" type="parTrans" cxnId="{6948B8F7-7045-492A-A103-2DE10C57613C}">
      <dgm:prSet/>
      <dgm:spPr/>
      <dgm:t>
        <a:bodyPr/>
        <a:lstStyle/>
        <a:p>
          <a:endParaRPr lang="en-US"/>
        </a:p>
      </dgm:t>
    </dgm:pt>
    <dgm:pt modelId="{92C8F17E-9D3D-4301-9295-943D1F8397FA}" type="sibTrans" cxnId="{6948B8F7-7045-492A-A103-2DE10C57613C}">
      <dgm:prSet/>
      <dgm:spPr/>
      <dgm:t>
        <a:bodyPr/>
        <a:lstStyle/>
        <a:p>
          <a:endParaRPr lang="en-US"/>
        </a:p>
      </dgm:t>
    </dgm:pt>
    <dgm:pt modelId="{11B96A67-49C0-4A3B-8B9A-3CE9BBA80BC0}">
      <dgm:prSet/>
      <dgm:spPr/>
      <dgm:t>
        <a:bodyPr/>
        <a:lstStyle/>
        <a:p>
          <a:r>
            <a:rPr lang="en-US"/>
            <a:t>Muhe cvjetare imaju izduženo ili zdepasto tijelo 3-25 mm, često prekriveno dlakama Najčešće su to kombinacije žute, narančaste, smeđe, metalik ili crne boje.</a:t>
          </a:r>
        </a:p>
      </dgm:t>
    </dgm:pt>
    <dgm:pt modelId="{23CC1D84-D4B7-4AFA-B068-E7CD6DBD61AB}" type="parTrans" cxnId="{FF52565F-862D-4685-9C62-552BF46EE7AB}">
      <dgm:prSet/>
      <dgm:spPr/>
      <dgm:t>
        <a:bodyPr/>
        <a:lstStyle/>
        <a:p>
          <a:endParaRPr lang="en-US"/>
        </a:p>
      </dgm:t>
    </dgm:pt>
    <dgm:pt modelId="{D693F2D5-0F17-4630-B57A-D51ED472FA56}" type="sibTrans" cxnId="{FF52565F-862D-4685-9C62-552BF46EE7AB}">
      <dgm:prSet/>
      <dgm:spPr/>
      <dgm:t>
        <a:bodyPr/>
        <a:lstStyle/>
        <a:p>
          <a:endParaRPr lang="en-US"/>
        </a:p>
      </dgm:t>
    </dgm:pt>
    <dgm:pt modelId="{97DFDE39-ED6C-4D9F-8E3F-E2BB8E003EC7}" type="pres">
      <dgm:prSet presAssocID="{D532F5C8-49F4-415C-8C46-67DAAB8A7D6C}" presName="diagram" presStyleCnt="0">
        <dgm:presLayoutVars>
          <dgm:dir/>
          <dgm:resizeHandles val="exact"/>
        </dgm:presLayoutVars>
      </dgm:prSet>
      <dgm:spPr/>
    </dgm:pt>
    <dgm:pt modelId="{36426F33-8E16-41B6-AFC2-30B78A3EBFED}" type="pres">
      <dgm:prSet presAssocID="{7C902F3D-3D48-49AC-93E9-62E1D5D5850A}" presName="node" presStyleLbl="node1" presStyleIdx="0" presStyleCnt="2">
        <dgm:presLayoutVars>
          <dgm:bulletEnabled val="1"/>
        </dgm:presLayoutVars>
      </dgm:prSet>
      <dgm:spPr/>
    </dgm:pt>
    <dgm:pt modelId="{EF9AFA50-1393-4727-8779-176298DB4E8A}" type="pres">
      <dgm:prSet presAssocID="{92C8F17E-9D3D-4301-9295-943D1F8397FA}" presName="sibTrans" presStyleCnt="0"/>
      <dgm:spPr/>
    </dgm:pt>
    <dgm:pt modelId="{EC892B97-043D-40F4-849A-5EED4F6B4CEC}" type="pres">
      <dgm:prSet presAssocID="{11B96A67-49C0-4A3B-8B9A-3CE9BBA80BC0}" presName="node" presStyleLbl="node1" presStyleIdx="1" presStyleCnt="2">
        <dgm:presLayoutVars>
          <dgm:bulletEnabled val="1"/>
        </dgm:presLayoutVars>
      </dgm:prSet>
      <dgm:spPr/>
    </dgm:pt>
  </dgm:ptLst>
  <dgm:cxnLst>
    <dgm:cxn modelId="{3D452621-F332-4C16-8DBF-A28DAADC46D2}" type="presOf" srcId="{11B96A67-49C0-4A3B-8B9A-3CE9BBA80BC0}" destId="{EC892B97-043D-40F4-849A-5EED4F6B4CEC}" srcOrd="0" destOrd="0" presId="urn:microsoft.com/office/officeart/2005/8/layout/default"/>
    <dgm:cxn modelId="{FF52565F-862D-4685-9C62-552BF46EE7AB}" srcId="{D532F5C8-49F4-415C-8C46-67DAAB8A7D6C}" destId="{11B96A67-49C0-4A3B-8B9A-3CE9BBA80BC0}" srcOrd="1" destOrd="0" parTransId="{23CC1D84-D4B7-4AFA-B068-E7CD6DBD61AB}" sibTransId="{D693F2D5-0F17-4630-B57A-D51ED472FA56}"/>
    <dgm:cxn modelId="{9800FA69-D5F2-4E83-9A0C-552F718E61DD}" type="presOf" srcId="{7C902F3D-3D48-49AC-93E9-62E1D5D5850A}" destId="{36426F33-8E16-41B6-AFC2-30B78A3EBFED}" srcOrd="0" destOrd="0" presId="urn:microsoft.com/office/officeart/2005/8/layout/default"/>
    <dgm:cxn modelId="{AD337173-DCA2-4892-BCC0-FDE75CB1BC58}" type="presOf" srcId="{D532F5C8-49F4-415C-8C46-67DAAB8A7D6C}" destId="{97DFDE39-ED6C-4D9F-8E3F-E2BB8E003EC7}" srcOrd="0" destOrd="0" presId="urn:microsoft.com/office/officeart/2005/8/layout/default"/>
    <dgm:cxn modelId="{6948B8F7-7045-492A-A103-2DE10C57613C}" srcId="{D532F5C8-49F4-415C-8C46-67DAAB8A7D6C}" destId="{7C902F3D-3D48-49AC-93E9-62E1D5D5850A}" srcOrd="0" destOrd="0" parTransId="{5C8ED1DB-BA7B-4157-9C17-D52E14BBB884}" sibTransId="{92C8F17E-9D3D-4301-9295-943D1F8397FA}"/>
    <dgm:cxn modelId="{8F381E0F-B3D7-42B4-9D4A-40DE82EC6E65}" type="presParOf" srcId="{97DFDE39-ED6C-4D9F-8E3F-E2BB8E003EC7}" destId="{36426F33-8E16-41B6-AFC2-30B78A3EBFED}" srcOrd="0" destOrd="0" presId="urn:microsoft.com/office/officeart/2005/8/layout/default"/>
    <dgm:cxn modelId="{BE723A9F-4E83-4341-94F6-37B8C421E3C0}" type="presParOf" srcId="{97DFDE39-ED6C-4D9F-8E3F-E2BB8E003EC7}" destId="{EF9AFA50-1393-4727-8779-176298DB4E8A}" srcOrd="1" destOrd="0" presId="urn:microsoft.com/office/officeart/2005/8/layout/default"/>
    <dgm:cxn modelId="{98A1B70F-7ECB-491C-9579-A123BCD0236C}" type="presParOf" srcId="{97DFDE39-ED6C-4D9F-8E3F-E2BB8E003EC7}" destId="{EC892B97-043D-40F4-849A-5EED4F6B4CE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26F33-8E16-41B6-AFC2-30B78A3EBFED}">
      <dsp:nvSpPr>
        <dsp:cNvPr id="0" name=""/>
        <dsp:cNvSpPr/>
      </dsp:nvSpPr>
      <dsp:spPr>
        <a:xfrm>
          <a:off x="1284072" y="373"/>
          <a:ext cx="3328222" cy="19969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Muhe cvjetare se najčešće pronalaze na cvijeću i cvjetnim livadama, gdje se hrane nektarom, cvjetnim prahom i mednom rosom</a:t>
          </a:r>
        </a:p>
      </dsp:txBody>
      <dsp:txXfrm>
        <a:off x="1284072" y="373"/>
        <a:ext cx="3328222" cy="1996933"/>
      </dsp:txXfrm>
    </dsp:sp>
    <dsp:sp modelId="{EC892B97-043D-40F4-849A-5EED4F6B4CEC}">
      <dsp:nvSpPr>
        <dsp:cNvPr id="0" name=""/>
        <dsp:cNvSpPr/>
      </dsp:nvSpPr>
      <dsp:spPr>
        <a:xfrm>
          <a:off x="1284072" y="2330129"/>
          <a:ext cx="3328222" cy="19969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Muhe cvjetare imaju izduženo ili zdepasto tijelo 3-25 mm, često prekriveno dlakama Najčešće su to kombinacije žute, narančaste, smeđe, metalik ili crne boje.</a:t>
          </a:r>
        </a:p>
      </dsp:txBody>
      <dsp:txXfrm>
        <a:off x="1284072" y="2330129"/>
        <a:ext cx="3328222" cy="1996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1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61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48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0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42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7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0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8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84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60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1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E37B132-9C54-4236-8910-3340177AD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CF360-90FF-A070-401A-C60455EE7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r="4" b="20277"/>
          <a:stretch/>
        </p:blipFill>
        <p:spPr>
          <a:xfrm>
            <a:off x="0" y="11"/>
            <a:ext cx="12183122" cy="685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873" y="1509449"/>
            <a:ext cx="6347918" cy="1916289"/>
          </a:xfrm>
        </p:spPr>
        <p:txBody>
          <a:bodyPr anchor="b">
            <a:normAutofit fontScale="90000"/>
          </a:bodyPr>
          <a:lstStyle/>
          <a:p>
            <a:r>
              <a:rPr lang="hr-HR" sz="5400" dirty="0">
                <a:latin typeface="Arial"/>
                <a:cs typeface="Arial"/>
              </a:rPr>
              <a:t>ŠKOLSKI PROJEKT:KORISNI I ŠTETNI KUKCI</a:t>
            </a:r>
            <a:r>
              <a:rPr lang="en-US" sz="5400" dirty="0">
                <a:latin typeface="Arial"/>
                <a:cs typeface="Arial"/>
              </a:rPr>
              <a:t> u</a:t>
            </a:r>
            <a:r>
              <a:rPr lang="hr-HR" sz="5400" dirty="0">
                <a:latin typeface="Arial"/>
                <a:cs typeface="Arial"/>
              </a:rPr>
              <a:t> </a:t>
            </a:r>
            <a:r>
              <a:rPr lang="en-US" sz="5400" dirty="0">
                <a:latin typeface="Arial"/>
                <a:cs typeface="Arial"/>
              </a:rPr>
              <a:t> </a:t>
            </a:r>
            <a:r>
              <a:rPr lang="en-US" sz="5400" dirty="0" err="1">
                <a:latin typeface="Arial"/>
                <a:cs typeface="Arial"/>
              </a:rPr>
              <a:t>voćnjaku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9798" y="3544059"/>
            <a:ext cx="3633923" cy="2397488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Arial"/>
                <a:cs typeface="Arial"/>
              </a:rPr>
              <a:t>Učenici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 7</a:t>
            </a:r>
            <a:r>
              <a:rPr lang="hr-HR" sz="2000" dirty="0">
                <a:solidFill>
                  <a:srgbClr val="FFFFFF"/>
                </a:solidFill>
                <a:latin typeface="Arial"/>
                <a:cs typeface="Arial"/>
              </a:rPr>
              <a:t>. I 8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en-US" sz="2000" dirty="0" err="1">
                <a:solidFill>
                  <a:srgbClr val="FFFFFF"/>
                </a:solidFill>
                <a:latin typeface="Arial"/>
                <a:cs typeface="Arial"/>
              </a:rPr>
              <a:t>razred</a:t>
            </a:r>
            <a:r>
              <a:rPr lang="hr-HR"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OŠ </a:t>
            </a:r>
            <a:r>
              <a:rPr lang="en-US" sz="2000" dirty="0" err="1">
                <a:solidFill>
                  <a:srgbClr val="FFFFFF"/>
                </a:solidFill>
                <a:latin typeface="Arial"/>
                <a:cs typeface="Arial"/>
              </a:rPr>
              <a:t>Skrad</a:t>
            </a:r>
            <a:endParaRPr lang="hr-HR" sz="20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hr-HR" sz="2000" dirty="0">
                <a:solidFill>
                  <a:srgbClr val="FFFFFF"/>
                </a:solidFill>
                <a:latin typeface="Arial"/>
                <a:cs typeface="Arial"/>
              </a:rPr>
              <a:t>Šk. god. 2023/2024</a:t>
            </a:r>
          </a:p>
          <a:p>
            <a:r>
              <a:rPr lang="hr-HR" sz="2000" dirty="0">
                <a:solidFill>
                  <a:srgbClr val="FFFFFF"/>
                </a:solidFill>
                <a:latin typeface="Arial"/>
                <a:cs typeface="Arial"/>
              </a:rPr>
              <a:t>Školski projekt ‘’PRIRODA’’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7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9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442FA-4AB2-DD47-0CDF-FA545A0E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err="1">
                <a:latin typeface="Arial"/>
                <a:cs typeface="Arial"/>
              </a:rPr>
              <a:t>Pčela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ee on a flower&#10;&#10;Description automatically generated">
            <a:extLst>
              <a:ext uri="{FF2B5EF4-FFF2-40B4-BE49-F238E27FC236}">
                <a16:creationId xmlns:a16="http://schemas.microsoft.com/office/drawing/2014/main" id="{6DF08A0C-D3B5-4CA0-24F0-1779F8D6D1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9747" r="15203" b="1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93E18-8E86-E7EC-ACEF-93A890099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err="1">
                <a:latin typeface="Arial"/>
                <a:cs typeface="Arial"/>
              </a:rPr>
              <a:t>Pčela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medarica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živi</a:t>
            </a:r>
            <a:r>
              <a:rPr lang="en-US" sz="1600">
                <a:latin typeface="Arial"/>
                <a:cs typeface="Arial"/>
              </a:rPr>
              <a:t> u </a:t>
            </a:r>
            <a:r>
              <a:rPr lang="en-US" sz="1600" err="1">
                <a:latin typeface="Arial"/>
                <a:cs typeface="Arial"/>
              </a:rPr>
              <a:t>košnici</a:t>
            </a:r>
            <a:r>
              <a:rPr lang="en-US" sz="1600">
                <a:latin typeface="Arial"/>
                <a:cs typeface="Arial"/>
              </a:rPr>
              <a:t>. U </a:t>
            </a:r>
            <a:r>
              <a:rPr lang="en-US" sz="1600" err="1">
                <a:latin typeface="Arial"/>
                <a:cs typeface="Arial"/>
              </a:rPr>
              <a:t>proljeće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izlijeće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kada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su</a:t>
            </a:r>
            <a:r>
              <a:rPr lang="en-US" sz="1600">
                <a:latin typeface="Arial"/>
                <a:cs typeface="Arial"/>
              </a:rPr>
              <a:t> temperature </a:t>
            </a:r>
            <a:r>
              <a:rPr lang="en-US" sz="1600" err="1">
                <a:latin typeface="Arial"/>
                <a:cs typeface="Arial"/>
              </a:rPr>
              <a:t>zraka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više</a:t>
            </a:r>
            <a:r>
              <a:rPr lang="en-US" sz="1600">
                <a:latin typeface="Arial"/>
                <a:cs typeface="Arial"/>
              </a:rPr>
              <a:t> od 12 °</a:t>
            </a:r>
            <a:r>
              <a:rPr lang="en-US" sz="1600" err="1">
                <a:latin typeface="Arial"/>
                <a:cs typeface="Arial"/>
              </a:rPr>
              <a:t>C,aktivna</a:t>
            </a:r>
            <a:r>
              <a:rPr lang="en-US" sz="1600">
                <a:latin typeface="Arial"/>
                <a:cs typeface="Arial"/>
              </a:rPr>
              <a:t> je </a:t>
            </a:r>
            <a:r>
              <a:rPr lang="en-US" sz="1600" err="1">
                <a:latin typeface="Arial"/>
                <a:cs typeface="Arial"/>
              </a:rPr>
              <a:t>na</a:t>
            </a:r>
            <a:r>
              <a:rPr lang="en-US" sz="1600">
                <a:latin typeface="Arial"/>
                <a:cs typeface="Arial"/>
              </a:rPr>
              <a:t> 15 °C, a </a:t>
            </a:r>
            <a:r>
              <a:rPr lang="en-US" sz="1600" err="1">
                <a:latin typeface="Arial"/>
                <a:cs typeface="Arial"/>
              </a:rPr>
              <a:t>najaktivnija</a:t>
            </a:r>
            <a:r>
              <a:rPr lang="en-US" sz="1600">
                <a:latin typeface="Arial"/>
                <a:cs typeface="Arial"/>
              </a:rPr>
              <a:t> je </a:t>
            </a:r>
            <a:r>
              <a:rPr lang="en-US" sz="1600" err="1">
                <a:latin typeface="Arial"/>
                <a:cs typeface="Arial"/>
              </a:rPr>
              <a:t>na</a:t>
            </a:r>
            <a:r>
              <a:rPr lang="en-US" sz="1600">
                <a:latin typeface="Arial"/>
                <a:cs typeface="Arial"/>
              </a:rPr>
              <a:t> 20 °C. </a:t>
            </a:r>
            <a:r>
              <a:rPr lang="en-US" sz="1600" err="1">
                <a:latin typeface="Arial"/>
                <a:cs typeface="Arial"/>
              </a:rPr>
              <a:t>Letačice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donose</a:t>
            </a:r>
            <a:r>
              <a:rPr lang="en-US" sz="1600">
                <a:latin typeface="Arial"/>
                <a:cs typeface="Arial"/>
              </a:rPr>
              <a:t> </a:t>
            </a:r>
            <a:r>
              <a:rPr lang="en-US" sz="1600" err="1">
                <a:latin typeface="Arial"/>
                <a:cs typeface="Arial"/>
              </a:rPr>
              <a:t>nektar</a:t>
            </a:r>
            <a:r>
              <a:rPr lang="en-US" sz="1600">
                <a:latin typeface="Arial"/>
                <a:cs typeface="Arial"/>
              </a:rPr>
              <a:t> – </a:t>
            </a:r>
            <a:r>
              <a:rPr lang="en-US" sz="1600" err="1">
                <a:latin typeface="Arial"/>
                <a:cs typeface="Arial"/>
              </a:rPr>
              <a:t>hranu</a:t>
            </a:r>
            <a:r>
              <a:rPr lang="en-US" sz="1600">
                <a:latin typeface="Arial"/>
                <a:cs typeface="Arial"/>
              </a:rPr>
              <a:t> za </a:t>
            </a:r>
            <a:r>
              <a:rPr lang="en-US" sz="1600" err="1">
                <a:latin typeface="Arial"/>
                <a:cs typeface="Arial"/>
              </a:rPr>
              <a:t>maticu</a:t>
            </a:r>
            <a:r>
              <a:rPr lang="en-US" sz="1600">
                <a:latin typeface="Arial"/>
                <a:cs typeface="Arial"/>
              </a:rPr>
              <a:t> I </a:t>
            </a:r>
            <a:r>
              <a:rPr lang="en-US" sz="1600" err="1">
                <a:latin typeface="Arial"/>
                <a:cs typeface="Arial"/>
              </a:rPr>
              <a:t>podmladak</a:t>
            </a:r>
            <a:r>
              <a:rPr lang="en-US" sz="1600">
                <a:latin typeface="Arial"/>
                <a:cs typeface="Arial"/>
              </a:rPr>
              <a:t>. </a:t>
            </a:r>
            <a:r>
              <a:rPr lang="en-US" sz="1600" err="1">
                <a:latin typeface="Arial"/>
                <a:cs typeface="Arial"/>
              </a:rPr>
              <a:t>Obskrbljene</a:t>
            </a:r>
            <a:r>
              <a:rPr lang="en-US" sz="1600">
                <a:latin typeface="Arial"/>
                <a:cs typeface="Arial"/>
              </a:rPr>
              <a:t> </a:t>
            </a:r>
            <a:r>
              <a:rPr lang="en-US" sz="1600" err="1">
                <a:latin typeface="Arial"/>
                <a:cs typeface="Arial"/>
              </a:rPr>
              <a:t>rezervom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hrane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pri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nižim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temperaturama</a:t>
            </a:r>
            <a:r>
              <a:rPr lang="en-US" sz="1600">
                <a:latin typeface="Arial"/>
                <a:cs typeface="Arial"/>
              </a:rPr>
              <a:t> ne </a:t>
            </a:r>
            <a:r>
              <a:rPr lang="en-US" sz="1600" err="1">
                <a:latin typeface="Arial"/>
                <a:cs typeface="Arial"/>
              </a:rPr>
              <a:t>moraju</a:t>
            </a:r>
            <a:r>
              <a:rPr lang="en-US" sz="1600">
                <a:latin typeface="Arial"/>
                <a:cs typeface="Arial"/>
              </a:rPr>
              <a:t> van </a:t>
            </a:r>
            <a:r>
              <a:rPr lang="en-US" sz="1600" err="1">
                <a:latin typeface="Arial"/>
                <a:cs typeface="Arial"/>
              </a:rPr>
              <a:t>iz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košnice</a:t>
            </a:r>
            <a:r>
              <a:rPr lang="en-US" sz="1600">
                <a:latin typeface="Arial"/>
                <a:cs typeface="Arial"/>
              </a:rPr>
              <a:t>. </a:t>
            </a:r>
            <a:r>
              <a:rPr lang="en-US" sz="1600" err="1">
                <a:latin typeface="Arial"/>
                <a:cs typeface="Arial"/>
              </a:rPr>
              <a:t>Njihova</a:t>
            </a:r>
            <a:r>
              <a:rPr lang="en-US" sz="1600">
                <a:latin typeface="Arial"/>
                <a:cs typeface="Arial"/>
              </a:rPr>
              <a:t> </a:t>
            </a:r>
            <a:r>
              <a:rPr lang="en-US" sz="1600" err="1">
                <a:latin typeface="Arial"/>
                <a:cs typeface="Arial"/>
              </a:rPr>
              <a:t>brojnost</a:t>
            </a:r>
            <a:r>
              <a:rPr lang="en-US" sz="1600">
                <a:latin typeface="Arial"/>
                <a:cs typeface="Arial"/>
              </a:rPr>
              <a:t> u </a:t>
            </a:r>
            <a:r>
              <a:rPr lang="en-US" sz="1600" err="1">
                <a:latin typeface="Arial"/>
                <a:cs typeface="Arial"/>
              </a:rPr>
              <a:t>voćnjaku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može</a:t>
            </a:r>
            <a:r>
              <a:rPr lang="en-US" sz="1600">
                <a:latin typeface="Arial"/>
                <a:cs typeface="Arial"/>
              </a:rPr>
              <a:t> se </a:t>
            </a:r>
            <a:r>
              <a:rPr lang="en-US" sz="1600" err="1">
                <a:latin typeface="Arial"/>
                <a:cs typeface="Arial"/>
              </a:rPr>
              <a:t>regulirati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brojem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postavljenih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košnica</a:t>
            </a:r>
            <a:r>
              <a:rPr lang="en-US" sz="1600">
                <a:latin typeface="Arial"/>
                <a:cs typeface="Arial"/>
              </a:rPr>
              <a:t>.</a:t>
            </a:r>
            <a:endParaRPr lang="en-US"/>
          </a:p>
          <a:p>
            <a:endParaRPr lang="en-US" sz="1600">
              <a:latin typeface="Arial"/>
              <a:cs typeface="Arial"/>
            </a:endParaRPr>
          </a:p>
        </p:txBody>
      </p:sp>
      <p:cxnSp>
        <p:nvCxnSpPr>
          <p:cNvPr id="16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3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BF60D-5227-F628-C965-C641E936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latin typeface="Arial"/>
                <a:cs typeface="Arial"/>
              </a:rPr>
              <a:t>MUHA CVJETARA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bee on a yellow flower&#10;&#10;Description automatically generated">
            <a:extLst>
              <a:ext uri="{FF2B5EF4-FFF2-40B4-BE49-F238E27FC236}">
                <a16:creationId xmlns:a16="http://schemas.microsoft.com/office/drawing/2014/main" id="{F4608555-93E0-C747-D87F-37B87FF87F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3249" b="-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B28EA9C-39E4-5417-B7D2-CA8E29C80CB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7707365"/>
              </p:ext>
            </p:extLst>
          </p:nvPr>
        </p:nvGraphicFramePr>
        <p:xfrm>
          <a:off x="5811155" y="2417977"/>
          <a:ext cx="5896367" cy="432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251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A7423-2BD8-1D90-15B2-2CCE1AC7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latin typeface="Arial"/>
                <a:cs typeface="Arial"/>
              </a:rPr>
              <a:t>UHOLAŽA, ŠTRIGA ILI ŠKARICA</a:t>
            </a:r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D365-B4E5-8613-722B-C5DEE65D7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776" y="2829330"/>
            <a:ext cx="6190412" cy="3344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. </a:t>
            </a:r>
            <a:r>
              <a:rPr lang="en-US" sz="2000" err="1">
                <a:latin typeface="Arial"/>
                <a:cs typeface="Arial"/>
              </a:rPr>
              <a:t>Tijelo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uholaže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malo</a:t>
            </a:r>
            <a:r>
              <a:rPr lang="en-US" sz="2000" dirty="0">
                <a:latin typeface="Arial"/>
                <a:cs typeface="Arial"/>
              </a:rPr>
              <a:t> je </a:t>
            </a:r>
            <a:r>
              <a:rPr lang="en-US" sz="2000" err="1">
                <a:latin typeface="Arial"/>
                <a:cs typeface="Arial"/>
              </a:rPr>
              <a:t>splošteno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prilično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izduženo</a:t>
            </a:r>
            <a:r>
              <a:rPr lang="en-US" sz="2000" dirty="0">
                <a:latin typeface="Arial"/>
                <a:cs typeface="Arial"/>
              </a:rPr>
              <a:t>, 10-16 mm, </a:t>
            </a:r>
            <a:r>
              <a:rPr lang="en-US" sz="2000" err="1">
                <a:latin typeface="Arial"/>
                <a:cs typeface="Arial"/>
              </a:rPr>
              <a:t>tamnosmeđe</a:t>
            </a:r>
            <a:r>
              <a:rPr lang="en-US" sz="2000" dirty="0">
                <a:latin typeface="Arial"/>
                <a:cs typeface="Arial"/>
              </a:rPr>
              <a:t> do </a:t>
            </a:r>
            <a:r>
              <a:rPr lang="en-US" sz="2000" err="1">
                <a:latin typeface="Arial"/>
                <a:cs typeface="Arial"/>
              </a:rPr>
              <a:t>crne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boje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err="1">
                <a:latin typeface="Arial"/>
                <a:cs typeface="Arial"/>
              </a:rPr>
              <a:t>sa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sjajnim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hitinskim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omotačem</a:t>
            </a:r>
            <a:r>
              <a:rPr lang="en-US" sz="2000" dirty="0">
                <a:latin typeface="Arial"/>
                <a:cs typeface="Arial"/>
              </a:rPr>
              <a:t>, koji </a:t>
            </a:r>
            <a:r>
              <a:rPr lang="en-US" sz="2000" err="1">
                <a:latin typeface="Arial"/>
                <a:cs typeface="Arial"/>
              </a:rPr>
              <a:t>sliči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koži</a:t>
            </a:r>
            <a:r>
              <a:rPr lang="en-US" sz="2000" dirty="0">
                <a:latin typeface="Arial"/>
                <a:cs typeface="Arial"/>
              </a:rPr>
              <a:t>. Ima </a:t>
            </a:r>
            <a:r>
              <a:rPr lang="en-US" sz="2000" err="1">
                <a:latin typeface="Arial"/>
                <a:cs typeface="Arial"/>
              </a:rPr>
              <a:t>jednostavan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usni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aparat</a:t>
            </a:r>
            <a:r>
              <a:rPr lang="en-US" sz="2000" dirty="0">
                <a:latin typeface="Arial"/>
                <a:cs typeface="Arial"/>
              </a:rPr>
              <a:t> za </a:t>
            </a:r>
            <a:r>
              <a:rPr lang="en-US" sz="2000" err="1">
                <a:latin typeface="Arial"/>
                <a:cs typeface="Arial"/>
              </a:rPr>
              <a:t>grizenje</a:t>
            </a:r>
            <a:endParaRPr lang="en-US" sz="2000">
              <a:latin typeface="Arial"/>
              <a:cs typeface="Arial"/>
            </a:endParaRPr>
          </a:p>
          <a:p>
            <a:r>
              <a:rPr lang="en-US" sz="2000" err="1">
                <a:latin typeface="Arial"/>
                <a:cs typeface="Arial"/>
              </a:rPr>
              <a:t>Tijekom</a:t>
            </a:r>
            <a:r>
              <a:rPr lang="en-US" sz="2000" dirty="0">
                <a:latin typeface="Arial"/>
                <a:cs typeface="Arial"/>
              </a:rPr>
              <a:t> dana </a:t>
            </a:r>
            <a:r>
              <a:rPr lang="en-US" sz="2000" err="1">
                <a:latin typeface="Arial"/>
                <a:cs typeface="Arial"/>
              </a:rPr>
              <a:t>obitava</a:t>
            </a:r>
            <a:r>
              <a:rPr lang="en-US" sz="2000" dirty="0">
                <a:latin typeface="Arial"/>
                <a:cs typeface="Arial"/>
              </a:rPr>
              <a:t> u </a:t>
            </a:r>
            <a:r>
              <a:rPr lang="en-US" sz="2000" err="1">
                <a:latin typeface="Arial"/>
                <a:cs typeface="Arial"/>
              </a:rPr>
              <a:t>mračnim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vlažnim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staništima</a:t>
            </a:r>
            <a:r>
              <a:rPr lang="en-US" sz="2000" dirty="0">
                <a:latin typeface="Arial"/>
                <a:cs typeface="Arial"/>
              </a:rPr>
              <a:t> u </a:t>
            </a:r>
            <a:r>
              <a:rPr lang="en-US" sz="2000" err="1">
                <a:latin typeface="Arial"/>
                <a:cs typeface="Arial"/>
              </a:rPr>
              <a:t>voćnjaku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ili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vrtu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err="1">
                <a:latin typeface="Arial"/>
                <a:cs typeface="Arial"/>
              </a:rPr>
              <a:t>te</a:t>
            </a:r>
            <a:r>
              <a:rPr lang="en-US" sz="2000" dirty="0">
                <a:latin typeface="Arial"/>
                <a:cs typeface="Arial"/>
              </a:rPr>
              <a:t> se </a:t>
            </a:r>
            <a:r>
              <a:rPr lang="en-US" sz="2000" err="1">
                <a:latin typeface="Arial"/>
                <a:cs typeface="Arial"/>
              </a:rPr>
              <a:t>rijetko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može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vidjeti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err="1">
                <a:latin typeface="Arial"/>
                <a:cs typeface="Arial"/>
              </a:rPr>
              <a:t>osim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ako</a:t>
            </a:r>
            <a:r>
              <a:rPr lang="en-US" sz="2000" dirty="0">
                <a:latin typeface="Arial"/>
                <a:cs typeface="Arial"/>
              </a:rPr>
              <a:t> se ne </a:t>
            </a:r>
            <a:r>
              <a:rPr lang="en-US" sz="2000" err="1">
                <a:latin typeface="Arial"/>
                <a:cs typeface="Arial"/>
              </a:rPr>
              <a:t>potraži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ispod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kamenja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err="1">
                <a:latin typeface="Arial"/>
                <a:cs typeface="Arial"/>
              </a:rPr>
              <a:t>trule</a:t>
            </a:r>
            <a:r>
              <a:rPr lang="en-US" sz="2000" dirty="0">
                <a:latin typeface="Arial"/>
                <a:cs typeface="Arial"/>
              </a:rPr>
              <a:t> kore, </a:t>
            </a:r>
            <a:r>
              <a:rPr lang="en-US" sz="2000" err="1">
                <a:latin typeface="Arial"/>
                <a:cs typeface="Arial"/>
              </a:rPr>
              <a:t>lišća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ili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među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otpacima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err="1">
                <a:latin typeface="Arial"/>
                <a:cs typeface="Arial"/>
              </a:rPr>
              <a:t>Aktivna</a:t>
            </a:r>
            <a:r>
              <a:rPr lang="en-US" sz="2000" dirty="0">
                <a:latin typeface="Arial"/>
                <a:cs typeface="Arial"/>
              </a:rPr>
              <a:t> je </a:t>
            </a:r>
            <a:r>
              <a:rPr lang="en-US" sz="2000" err="1">
                <a:latin typeface="Arial"/>
                <a:cs typeface="Arial"/>
              </a:rPr>
              <a:t>tijekom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noći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err="1">
                <a:latin typeface="Arial"/>
                <a:cs typeface="Arial"/>
              </a:rPr>
              <a:t>kada</a:t>
            </a:r>
            <a:r>
              <a:rPr lang="en-US" sz="2000" dirty="0">
                <a:latin typeface="Arial"/>
                <a:cs typeface="Arial"/>
              </a:rPr>
              <a:t> se </a:t>
            </a:r>
            <a:r>
              <a:rPr lang="en-US" sz="2000" err="1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hrani</a:t>
            </a:r>
            <a:r>
              <a:rPr lang="en-US" sz="2000" dirty="0">
                <a:latin typeface="Arial"/>
                <a:cs typeface="Arial"/>
              </a:rPr>
              <a:t>.</a:t>
            </a:r>
            <a:r>
              <a:rPr lang="en-US" sz="1800" dirty="0">
                <a:latin typeface="Arial"/>
                <a:cs typeface="Arial"/>
              </a:rPr>
              <a:t> </a:t>
            </a:r>
          </a:p>
        </p:txBody>
      </p:sp>
      <p:pic>
        <p:nvPicPr>
          <p:cNvPr id="5" name="Content Placeholder 4" descr="A close up of a bug&#10;&#10;Description automatically generated">
            <a:extLst>
              <a:ext uri="{FF2B5EF4-FFF2-40B4-BE49-F238E27FC236}">
                <a16:creationId xmlns:a16="http://schemas.microsoft.com/office/drawing/2014/main" id="{A9E18688-490C-1FF0-CBBB-1E30B1BA29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873" r="12125" b="-3"/>
          <a:stretch/>
        </p:blipFill>
        <p:spPr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4501-2042-F988-A099-783D98CF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>
                <a:latin typeface="Arial"/>
                <a:cs typeface="Arial"/>
              </a:rPr>
              <a:t>Otkud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ime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uholaža</a:t>
            </a:r>
            <a:r>
              <a:rPr lang="en-US" dirty="0">
                <a:latin typeface="Arial"/>
                <a:cs typeface="Arial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997F8-768D-6533-5F71-862EFAA5DA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Arial"/>
                <a:ea typeface="+mn-lt"/>
                <a:cs typeface="+mn-lt"/>
              </a:rPr>
              <a:t>Postoji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zabluda</a:t>
            </a:r>
            <a:r>
              <a:rPr lang="en-US" dirty="0">
                <a:latin typeface="Arial"/>
                <a:ea typeface="+mn-lt"/>
                <a:cs typeface="+mn-lt"/>
              </a:rPr>
              <a:t> da se </a:t>
            </a:r>
            <a:r>
              <a:rPr lang="en-US" err="1">
                <a:latin typeface="Arial"/>
                <a:ea typeface="+mn-lt"/>
                <a:cs typeface="+mn-lt"/>
              </a:rPr>
              <a:t>uholaža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uvlači</a:t>
            </a:r>
            <a:r>
              <a:rPr lang="en-US" dirty="0">
                <a:latin typeface="Arial"/>
                <a:ea typeface="+mn-lt"/>
                <a:cs typeface="+mn-lt"/>
              </a:rPr>
              <a:t> u </a:t>
            </a:r>
            <a:r>
              <a:rPr lang="en-US" err="1">
                <a:latin typeface="Arial"/>
                <a:ea typeface="+mn-lt"/>
                <a:cs typeface="+mn-lt"/>
              </a:rPr>
              <a:t>uši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zaspale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osobe</a:t>
            </a:r>
            <a:r>
              <a:rPr lang="en-US" dirty="0">
                <a:latin typeface="Arial"/>
                <a:ea typeface="+mn-lt"/>
                <a:cs typeface="+mn-lt"/>
              </a:rPr>
              <a:t>. To, </a:t>
            </a:r>
            <a:r>
              <a:rPr lang="en-US" err="1">
                <a:latin typeface="Arial"/>
                <a:ea typeface="+mn-lt"/>
                <a:cs typeface="+mn-lt"/>
              </a:rPr>
              <a:t>srećom</a:t>
            </a:r>
            <a:r>
              <a:rPr lang="en-US" dirty="0">
                <a:latin typeface="Arial"/>
                <a:ea typeface="+mn-lt"/>
                <a:cs typeface="+mn-lt"/>
              </a:rPr>
              <a:t>, </a:t>
            </a:r>
            <a:r>
              <a:rPr lang="en-US" err="1">
                <a:latin typeface="Arial"/>
                <a:ea typeface="+mn-lt"/>
                <a:cs typeface="+mn-lt"/>
              </a:rPr>
              <a:t>nije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istina</a:t>
            </a:r>
            <a:r>
              <a:rPr lang="en-US" dirty="0">
                <a:latin typeface="Arial"/>
                <a:ea typeface="+mn-lt"/>
                <a:cs typeface="+mn-lt"/>
              </a:rPr>
              <a:t>. </a:t>
            </a:r>
            <a:r>
              <a:rPr lang="en-US" err="1">
                <a:latin typeface="Arial"/>
                <a:ea typeface="+mn-lt"/>
                <a:cs typeface="+mn-lt"/>
              </a:rPr>
              <a:t>Uholaža</a:t>
            </a:r>
            <a:r>
              <a:rPr lang="en-US" dirty="0">
                <a:latin typeface="Arial"/>
                <a:ea typeface="+mn-lt"/>
                <a:cs typeface="+mn-lt"/>
              </a:rPr>
              <a:t> je </a:t>
            </a:r>
            <a:r>
              <a:rPr lang="en-US" err="1">
                <a:latin typeface="Arial"/>
                <a:ea typeface="+mn-lt"/>
                <a:cs typeface="+mn-lt"/>
              </a:rPr>
              <a:t>potpuno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neškodljiva</a:t>
            </a:r>
            <a:r>
              <a:rPr lang="en-US" dirty="0">
                <a:latin typeface="Arial"/>
                <a:ea typeface="+mn-lt"/>
                <a:cs typeface="+mn-lt"/>
              </a:rPr>
              <a:t> za </a:t>
            </a:r>
            <a:r>
              <a:rPr lang="en-US" err="1">
                <a:latin typeface="Arial"/>
                <a:ea typeface="+mn-lt"/>
                <a:cs typeface="+mn-lt"/>
              </a:rPr>
              <a:t>čovjeka</a:t>
            </a:r>
            <a:r>
              <a:rPr lang="en-US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29A5D-4F01-9E52-DC9E-FF8A69AE52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7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35547-FF92-A53B-A23B-9AE903DC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latin typeface="Arial"/>
                <a:cs typeface="Arial"/>
              </a:rPr>
              <a:t>ZLATOOKA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close-up of a green bug&#10;&#10;Description automatically generated">
            <a:extLst>
              <a:ext uri="{FF2B5EF4-FFF2-40B4-BE49-F238E27FC236}">
                <a16:creationId xmlns:a16="http://schemas.microsoft.com/office/drawing/2014/main" id="{ED57AF6E-55C4-6437-8410-F77F6B8C04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8243" r="20507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82BDE-C5AC-7701-30B0-1AE80D6F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5975" y="2877835"/>
            <a:ext cx="4988565" cy="37994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 </a:t>
            </a:r>
            <a:r>
              <a:rPr lang="en-US" sz="1800" err="1">
                <a:latin typeface="Arial"/>
                <a:cs typeface="Arial"/>
              </a:rPr>
              <a:t>Zlatooka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prava</a:t>
            </a:r>
            <a:r>
              <a:rPr lang="en-US" sz="1800" dirty="0">
                <a:latin typeface="Arial"/>
                <a:cs typeface="Arial"/>
              </a:rPr>
              <a:t> je </a:t>
            </a:r>
            <a:r>
              <a:rPr lang="en-US" sz="1800" err="1">
                <a:latin typeface="Arial"/>
                <a:cs typeface="Arial"/>
              </a:rPr>
              <a:t>ljepotica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među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kukcima</a:t>
            </a:r>
            <a:r>
              <a:rPr lang="en-US" sz="1800" dirty="0">
                <a:latin typeface="Arial"/>
                <a:cs typeface="Arial"/>
              </a:rPr>
              <a:t>: </a:t>
            </a:r>
            <a:r>
              <a:rPr lang="en-US" sz="1800" err="1">
                <a:latin typeface="Arial"/>
                <a:cs typeface="Arial"/>
              </a:rPr>
              <a:t>ima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vitko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zeleno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tijelo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err="1">
                <a:latin typeface="Arial"/>
                <a:cs typeface="Arial"/>
              </a:rPr>
              <a:t>dva</a:t>
            </a:r>
            <a:r>
              <a:rPr lang="en-US" sz="1800" dirty="0">
                <a:latin typeface="Arial"/>
                <a:cs typeface="Arial"/>
              </a:rPr>
              <a:t> para </a:t>
            </a:r>
            <a:r>
              <a:rPr lang="en-US" sz="1800" err="1">
                <a:latin typeface="Arial"/>
                <a:cs typeface="Arial"/>
              </a:rPr>
              <a:t>mrežastih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krila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err="1">
                <a:latin typeface="Arial"/>
                <a:cs typeface="Arial"/>
              </a:rPr>
              <a:t>velike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err="1">
                <a:latin typeface="Arial"/>
                <a:cs typeface="Arial"/>
              </a:rPr>
              <a:t>zlatne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err="1">
                <a:latin typeface="Arial"/>
                <a:cs typeface="Arial"/>
              </a:rPr>
              <a:t>sjajne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oči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duga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ticala</a:t>
            </a:r>
            <a:r>
              <a:rPr lang="en-US" sz="1800" dirty="0">
                <a:latin typeface="Arial"/>
                <a:cs typeface="Arial"/>
              </a:rPr>
              <a:t>. I </a:t>
            </a:r>
            <a:r>
              <a:rPr lang="en-US" sz="1800" err="1">
                <a:latin typeface="Arial"/>
                <a:cs typeface="Arial"/>
              </a:rPr>
              <a:t>upravo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zato</a:t>
            </a:r>
            <a:r>
              <a:rPr lang="en-US" sz="1800" dirty="0">
                <a:latin typeface="Arial"/>
                <a:cs typeface="Arial"/>
              </a:rPr>
              <a:t> je </a:t>
            </a:r>
            <a:r>
              <a:rPr lang="en-US" sz="1800" err="1">
                <a:latin typeface="Arial"/>
                <a:cs typeface="Arial"/>
              </a:rPr>
              <a:t>prijatelji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prirode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često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spominju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smatraju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biserom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prirode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err="1">
                <a:latin typeface="Arial"/>
                <a:cs typeface="Arial"/>
              </a:rPr>
              <a:t>jer</a:t>
            </a:r>
            <a:r>
              <a:rPr lang="en-US" sz="1800" dirty="0">
                <a:latin typeface="Arial"/>
                <a:cs typeface="Arial"/>
              </a:rPr>
              <a:t> se </a:t>
            </a:r>
            <a:r>
              <a:rPr lang="en-US" sz="1800" err="1">
                <a:latin typeface="Arial"/>
                <a:cs typeface="Arial"/>
              </a:rPr>
              <a:t>svjetlost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prilikom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prolaska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kroz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njezina</a:t>
            </a:r>
            <a:r>
              <a:rPr lang="en-US" sz="1800" dirty="0">
                <a:latin typeface="Arial"/>
                <a:cs typeface="Arial"/>
              </a:rPr>
              <a:t> tanka </a:t>
            </a:r>
            <a:r>
              <a:rPr lang="en-US" sz="1800" err="1">
                <a:latin typeface="Arial"/>
                <a:cs typeface="Arial"/>
              </a:rPr>
              <a:t>krila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prelijeva</a:t>
            </a:r>
            <a:r>
              <a:rPr lang="en-US" sz="1800" dirty="0">
                <a:latin typeface="Arial"/>
                <a:cs typeface="Arial"/>
              </a:rPr>
              <a:t> u </a:t>
            </a:r>
            <a:r>
              <a:rPr lang="en-US" sz="1800" err="1">
                <a:latin typeface="Arial"/>
                <a:cs typeface="Arial"/>
              </a:rPr>
              <a:t>paletu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duginih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boja</a:t>
            </a:r>
            <a:r>
              <a:rPr lang="en-US" sz="1800" dirty="0">
                <a:latin typeface="Arial"/>
                <a:cs typeface="Arial"/>
              </a:rPr>
              <a:t>. </a:t>
            </a:r>
          </a:p>
          <a:p>
            <a:r>
              <a:rPr lang="en-US" sz="1800" err="1">
                <a:latin typeface="Arial"/>
                <a:cs typeface="Arial"/>
              </a:rPr>
              <a:t>Odrasle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jedinke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hrane</a:t>
            </a:r>
            <a:r>
              <a:rPr lang="en-US" sz="1800" dirty="0">
                <a:latin typeface="Arial"/>
                <a:cs typeface="Arial"/>
              </a:rPr>
              <a:t> se </a:t>
            </a:r>
            <a:r>
              <a:rPr lang="en-US" sz="1800" err="1">
                <a:latin typeface="Arial"/>
                <a:cs typeface="Arial"/>
              </a:rPr>
              <a:t>peludom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err="1">
                <a:latin typeface="Arial"/>
                <a:cs typeface="Arial"/>
              </a:rPr>
              <a:t>nektarom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mednom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rosom</a:t>
            </a:r>
            <a:r>
              <a:rPr lang="en-US" sz="1800" dirty="0">
                <a:latin typeface="Arial"/>
                <a:cs typeface="Arial"/>
              </a:rPr>
              <a:t>. </a:t>
            </a:r>
            <a:r>
              <a:rPr lang="en-US" sz="1800" err="1">
                <a:latin typeface="Arial"/>
                <a:cs typeface="Arial"/>
              </a:rPr>
              <a:t>Ženka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zlatooke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položi</a:t>
            </a:r>
            <a:r>
              <a:rPr lang="en-US" sz="1800" dirty="0">
                <a:latin typeface="Arial"/>
                <a:cs typeface="Arial"/>
              </a:rPr>
              <a:t> do 350 </a:t>
            </a:r>
            <a:r>
              <a:rPr lang="en-US" sz="1800" err="1">
                <a:latin typeface="Arial"/>
                <a:cs typeface="Arial"/>
              </a:rPr>
              <a:t>jaja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err="1">
                <a:latin typeface="Arial"/>
                <a:cs typeface="Arial"/>
              </a:rPr>
              <a:t>koja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na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dugim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nosačima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postavi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uvijek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na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naličje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lista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err="1">
                <a:latin typeface="Arial"/>
                <a:cs typeface="Arial"/>
              </a:rPr>
              <a:t>najčešće</a:t>
            </a:r>
            <a:r>
              <a:rPr lang="en-US" sz="1800" dirty="0">
                <a:latin typeface="Arial"/>
                <a:cs typeface="Arial"/>
              </a:rPr>
              <a:t> u </a:t>
            </a:r>
            <a:r>
              <a:rPr lang="en-US" sz="1800" err="1">
                <a:latin typeface="Arial"/>
                <a:cs typeface="Arial"/>
              </a:rPr>
              <a:t>blizini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kolonije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biljnih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uši</a:t>
            </a:r>
            <a:r>
              <a:rPr lang="en-US"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35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7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97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125AA8-B070-FA81-48DA-DD80AE8A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/>
                <a:cs typeface="Arial"/>
              </a:rPr>
              <a:t>Bubamare</a:t>
            </a:r>
            <a:endParaRPr lang="sr-Latn-RS">
              <a:latin typeface="Arial"/>
              <a:cs typeface="Arial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EB5BF2-87B8-EB2D-EC85-F7C0453410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latin typeface="Arial"/>
                <a:cs typeface="Arial"/>
              </a:rPr>
              <a:t>Bubamare ili božje ovčice porodica su kukaca,  predstavnici su joj vrste: </a:t>
            </a:r>
            <a:r>
              <a:rPr lang="hr-HR" dirty="0" err="1">
                <a:latin typeface="Arial"/>
                <a:cs typeface="Arial"/>
              </a:rPr>
              <a:t>dvotočkasta</a:t>
            </a:r>
            <a:r>
              <a:rPr lang="hr-HR" dirty="0">
                <a:latin typeface="Arial"/>
                <a:cs typeface="Arial"/>
              </a:rPr>
              <a:t> bubamara  </a:t>
            </a:r>
            <a:r>
              <a:rPr lang="hr-HR" dirty="0" err="1">
                <a:latin typeface="Arial"/>
                <a:cs typeface="Arial"/>
              </a:rPr>
              <a:t>sedmotočkasta</a:t>
            </a:r>
            <a:r>
              <a:rPr lang="hr-HR" dirty="0">
                <a:latin typeface="Arial"/>
                <a:cs typeface="Arial"/>
              </a:rPr>
              <a:t> bubamara   </a:t>
            </a:r>
            <a:r>
              <a:rPr lang="hr-HR" dirty="0" err="1">
                <a:latin typeface="Arial"/>
                <a:cs typeface="Arial"/>
              </a:rPr>
              <a:t>četrnaesttočkasta</a:t>
            </a:r>
            <a:r>
              <a:rPr lang="hr-HR" dirty="0">
                <a:latin typeface="Arial"/>
                <a:cs typeface="Arial"/>
              </a:rPr>
              <a:t> bubamara  crna </a:t>
            </a:r>
            <a:r>
              <a:rPr lang="hr-HR" dirty="0" err="1">
                <a:latin typeface="Arial"/>
                <a:cs typeface="Arial"/>
              </a:rPr>
              <a:t>dvotočkasta</a:t>
            </a:r>
            <a:r>
              <a:rPr lang="hr-HR" dirty="0">
                <a:latin typeface="Arial"/>
                <a:cs typeface="Arial"/>
              </a:rPr>
              <a:t> bubamara  </a:t>
            </a:r>
            <a:r>
              <a:rPr lang="hr-HR" dirty="0" err="1">
                <a:latin typeface="Arial"/>
                <a:cs typeface="Arial"/>
              </a:rPr>
              <a:t>desettočkasta</a:t>
            </a:r>
            <a:r>
              <a:rPr lang="hr-HR" dirty="0">
                <a:latin typeface="Arial"/>
                <a:cs typeface="Arial"/>
              </a:rPr>
              <a:t> božja bubamara </a:t>
            </a:r>
            <a:endParaRPr lang="sr-Latn-RS" dirty="0">
              <a:latin typeface="Arial"/>
              <a:cs typeface="Arial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75FA884-40AE-F0B4-108C-5FC19EC648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16564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1C33AC2-9039-A781-6221-994D4456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344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err="1">
                <a:latin typeface="Arial"/>
                <a:cs typeface="Arial"/>
              </a:rPr>
              <a:t>Čime</a:t>
            </a:r>
            <a:r>
              <a:rPr lang="en-US" sz="4800" kern="1200" dirty="0">
                <a:latin typeface="Arial"/>
                <a:cs typeface="Arial"/>
              </a:rPr>
              <a:t> se </a:t>
            </a:r>
            <a:r>
              <a:rPr lang="en-US" sz="4800" kern="1200" err="1">
                <a:latin typeface="Arial"/>
                <a:cs typeface="Arial"/>
              </a:rPr>
              <a:t>hrani</a:t>
            </a:r>
            <a:r>
              <a:rPr lang="en-US" sz="4800" kern="1200" dirty="0">
                <a:latin typeface="Arial"/>
                <a:cs typeface="Arial"/>
              </a:rPr>
              <a:t> </a:t>
            </a:r>
            <a:r>
              <a:rPr lang="en-US" sz="4800" kern="1200" err="1">
                <a:latin typeface="Arial"/>
                <a:cs typeface="Arial"/>
              </a:rPr>
              <a:t>bubamara</a:t>
            </a:r>
            <a:endParaRPr lang="en-US" sz="4800" kern="1200">
              <a:latin typeface="Arial"/>
              <a:cs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D8C4945-710B-4C72-3956-877513E5B2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3" r="9898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DB9A6E-B625-A246-464A-5F04188CB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err="1">
                <a:latin typeface="Arial"/>
                <a:cs typeface="Arial"/>
              </a:rPr>
              <a:t>Većina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bubamara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hrani</a:t>
            </a:r>
            <a:r>
              <a:rPr lang="en-US" sz="1800" dirty="0">
                <a:latin typeface="Arial"/>
                <a:cs typeface="Arial"/>
              </a:rPr>
              <a:t> se </a:t>
            </a:r>
            <a:r>
              <a:rPr lang="en-US" sz="1800" err="1">
                <a:latin typeface="Arial"/>
                <a:cs typeface="Arial"/>
              </a:rPr>
              <a:t>lisnim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ušima</a:t>
            </a:r>
            <a:r>
              <a:rPr lang="en-US" sz="1800" dirty="0">
                <a:latin typeface="Arial"/>
                <a:cs typeface="Arial"/>
              </a:rPr>
              <a:t>. </a:t>
            </a:r>
            <a:r>
              <a:rPr lang="en-US" sz="1800" err="1">
                <a:latin typeface="Arial"/>
                <a:cs typeface="Arial"/>
              </a:rPr>
              <a:t>Lisne</a:t>
            </a:r>
            <a:r>
              <a:rPr lang="en-US" sz="1800" dirty="0">
                <a:latin typeface="Arial"/>
                <a:cs typeface="Arial"/>
              </a:rPr>
              <a:t> se </a:t>
            </a:r>
            <a:r>
              <a:rPr lang="en-US" sz="1800" err="1">
                <a:latin typeface="Arial"/>
                <a:cs typeface="Arial"/>
              </a:rPr>
              <a:t>uši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sporo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gibaju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 ne </a:t>
            </a:r>
            <a:r>
              <a:rPr lang="en-US" sz="1800" err="1">
                <a:latin typeface="Arial"/>
                <a:cs typeface="Arial"/>
              </a:rPr>
              <a:t>mogu</a:t>
            </a:r>
            <a:r>
              <a:rPr lang="en-US" sz="1800" dirty="0">
                <a:latin typeface="Arial"/>
                <a:cs typeface="Arial"/>
              </a:rPr>
              <a:t> se </a:t>
            </a:r>
            <a:r>
              <a:rPr lang="en-US" sz="1800" err="1">
                <a:latin typeface="Arial"/>
                <a:cs typeface="Arial"/>
              </a:rPr>
              <a:t>braniti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tako</a:t>
            </a:r>
            <a:r>
              <a:rPr lang="en-US" sz="1800" dirty="0">
                <a:latin typeface="Arial"/>
                <a:cs typeface="Arial"/>
              </a:rPr>
              <a:t> da </a:t>
            </a:r>
            <a:r>
              <a:rPr lang="en-US" sz="1800" err="1">
                <a:latin typeface="Arial"/>
                <a:cs typeface="Arial"/>
              </a:rPr>
              <a:t>bubamarama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nisu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potrebne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lovačke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vještine</a:t>
            </a:r>
            <a:r>
              <a:rPr lang="en-US" sz="1800" dirty="0">
                <a:latin typeface="Arial"/>
                <a:cs typeface="Arial"/>
              </a:rPr>
              <a:t> da </a:t>
            </a:r>
            <a:r>
              <a:rPr lang="en-US" sz="1800" err="1">
                <a:latin typeface="Arial"/>
                <a:cs typeface="Arial"/>
              </a:rPr>
              <a:t>ih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ulove</a:t>
            </a:r>
            <a:r>
              <a:rPr lang="en-US" sz="1800" dirty="0">
                <a:latin typeface="Arial"/>
                <a:cs typeface="Arial"/>
              </a:rPr>
              <a:t>. </a:t>
            </a:r>
            <a:r>
              <a:rPr lang="en-US" sz="1800" err="1">
                <a:latin typeface="Arial"/>
                <a:cs typeface="Arial"/>
              </a:rPr>
              <a:t>Odrasli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kukci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pojedu</a:t>
            </a:r>
            <a:r>
              <a:rPr lang="en-US" sz="1800" dirty="0">
                <a:latin typeface="Arial"/>
                <a:cs typeface="Arial"/>
              </a:rPr>
              <a:t> 40-50 </a:t>
            </a:r>
            <a:r>
              <a:rPr lang="en-US" sz="1800" err="1">
                <a:latin typeface="Arial"/>
                <a:cs typeface="Arial"/>
              </a:rPr>
              <a:t>biljnih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uši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dnevno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err="1">
                <a:latin typeface="Arial"/>
                <a:cs typeface="Arial"/>
              </a:rPr>
              <a:t>odnosno</a:t>
            </a:r>
            <a:r>
              <a:rPr lang="en-US" sz="1800" dirty="0">
                <a:latin typeface="Arial"/>
                <a:cs typeface="Arial"/>
              </a:rPr>
              <a:t> do 3000 </a:t>
            </a:r>
            <a:r>
              <a:rPr lang="en-US" sz="1800" err="1">
                <a:latin typeface="Arial"/>
                <a:cs typeface="Arial"/>
              </a:rPr>
              <a:t>tijekom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svog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života</a:t>
            </a:r>
            <a:r>
              <a:rPr lang="en-US" sz="1800" dirty="0">
                <a:latin typeface="Arial"/>
                <a:cs typeface="Arial"/>
              </a:rPr>
              <a:t>, a </a:t>
            </a:r>
            <a:r>
              <a:rPr lang="en-US" sz="1800" err="1">
                <a:latin typeface="Arial"/>
                <a:cs typeface="Arial"/>
              </a:rPr>
              <a:t>ličinka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pojede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 do 600 </a:t>
            </a:r>
            <a:r>
              <a:rPr lang="en-US" sz="1800" err="1">
                <a:latin typeface="Arial"/>
                <a:cs typeface="Arial"/>
              </a:rPr>
              <a:t>biljnih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uši</a:t>
            </a:r>
            <a:r>
              <a:rPr lang="en-US" sz="1800" dirty="0">
                <a:latin typeface="Arial"/>
                <a:cs typeface="Arial"/>
              </a:rPr>
              <a:t>. Neke </a:t>
            </a:r>
            <a:r>
              <a:rPr lang="en-US" sz="1800" err="1">
                <a:latin typeface="Arial"/>
                <a:cs typeface="Arial"/>
              </a:rPr>
              <a:t>bubamare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jedu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grinje</a:t>
            </a:r>
            <a:r>
              <a:rPr lang="en-US" sz="1800" dirty="0">
                <a:latin typeface="Arial"/>
                <a:cs typeface="Arial"/>
              </a:rPr>
              <a:t>, a </a:t>
            </a:r>
            <a:r>
              <a:rPr lang="en-US" sz="1800" err="1">
                <a:latin typeface="Arial"/>
                <a:cs typeface="Arial"/>
              </a:rPr>
              <a:t>neke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štitaste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uši</a:t>
            </a:r>
            <a:r>
              <a:rPr lang="en-US"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2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2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ollection of insects on a white surface&#10;&#10;Description automatically generated">
            <a:extLst>
              <a:ext uri="{FF2B5EF4-FFF2-40B4-BE49-F238E27FC236}">
                <a16:creationId xmlns:a16="http://schemas.microsoft.com/office/drawing/2014/main" id="{ADA08698-F08E-6071-0183-C36FD5DF63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4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C9D5-CEC0-FDCE-D97F-214A23B7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3512943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radientVTI">
  <a:themeElements>
    <a:clrScheme name="DividendVTI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446</Words>
  <Application>Microsoft Office PowerPoint</Application>
  <PresentationFormat>Široki zaslon</PresentationFormat>
  <Paragraphs>23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Univers</vt:lpstr>
      <vt:lpstr>GradientVTI</vt:lpstr>
      <vt:lpstr>ŠKOLSKI PROJEKT:KORISNI I ŠTETNI KUKCI u  voćnjaku</vt:lpstr>
      <vt:lpstr>Pčela</vt:lpstr>
      <vt:lpstr>MUHA CVJETARA</vt:lpstr>
      <vt:lpstr>UHOLAŽA, ŠTRIGA ILI ŠKARICA</vt:lpstr>
      <vt:lpstr>Otkud ime uholaža?</vt:lpstr>
      <vt:lpstr>ZLATOOKA</vt:lpstr>
      <vt:lpstr>Bubamare</vt:lpstr>
      <vt:lpstr>Čime se hrani bubamara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Hrvoje</cp:lastModifiedBy>
  <cp:revision>33</cp:revision>
  <dcterms:created xsi:type="dcterms:W3CDTF">2024-04-15T13:48:04Z</dcterms:created>
  <dcterms:modified xsi:type="dcterms:W3CDTF">2024-04-16T08:29:34Z</dcterms:modified>
</cp:coreProperties>
</file>