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4" r:id="rId17"/>
    <p:sldId id="283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1.6.2020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skole.h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400800" cy="1752600"/>
          </a:xfrm>
        </p:spPr>
        <p:txBody>
          <a:bodyPr>
            <a:normAutofit/>
          </a:bodyPr>
          <a:lstStyle/>
          <a:p>
            <a:r>
              <a:rPr lang="hr-HR" sz="3200" b="1" dirty="0" err="1" smtClean="0"/>
              <a:t>Ppt</a:t>
            </a:r>
            <a:r>
              <a:rPr lang="hr-HR" sz="3200" b="1" dirty="0" smtClean="0"/>
              <a:t> pripremila: Ingrid </a:t>
            </a:r>
            <a:r>
              <a:rPr lang="hr-HR" sz="3200" b="1" dirty="0" err="1" smtClean="0"/>
              <a:t>Šimičić</a:t>
            </a:r>
            <a:r>
              <a:rPr lang="hr-HR" sz="3200" b="1" dirty="0" smtClean="0"/>
              <a:t>, pedagoginja škole</a:t>
            </a:r>
            <a:endParaRPr lang="hr-HR" sz="3200" b="1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Autofit/>
          </a:bodyPr>
          <a:lstStyle/>
          <a:p>
            <a:r>
              <a:rPr lang="hr-H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POSTUPAK UPISA U SREDNJU ŠKOLU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27584" y="836713"/>
            <a:ext cx="7200799" cy="4886226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Ako su u e-matici pogrešno uneseni  neki tvoji osobni podaci ili ocjene obavezno javiti razredniku da ih ispravi</a:t>
            </a:r>
            <a:r>
              <a:rPr lang="hr-HR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Za svaki program postoji opis, bodovanje i ostale informacije</a:t>
            </a:r>
            <a:r>
              <a:rPr lang="hr-HR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Prilikom prijave obavezno odabrati  </a:t>
            </a: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prvi ili drugi strani </a:t>
            </a:r>
            <a:r>
              <a:rPr lang="hr-HR" dirty="0">
                <a:solidFill>
                  <a:srgbClr val="FF0000"/>
                </a:solidFill>
                <a:latin typeface="Comic Sans MS" panose="030F0702030302020204" pitchFamily="66" charset="0"/>
              </a:rPr>
              <a:t>jezik i izborne predmete</a:t>
            </a: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86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POČETAK </a:t>
            </a:r>
            <a:r>
              <a:rPr lang="hr-H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PRIJAVE U SUSTAV</a:t>
            </a:r>
            <a:r>
              <a:rPr lang="hr-HR" sz="3200" dirty="0" smtClean="0">
                <a:latin typeface="Comic Sans MS" panose="030F0702030302020204" pitchFamily="66" charset="0"/>
              </a:rPr>
              <a:t/>
            </a:r>
            <a:br>
              <a:rPr lang="hr-HR" sz="3200" dirty="0" smtClean="0">
                <a:latin typeface="Comic Sans MS" panose="030F0702030302020204" pitchFamily="66" charset="0"/>
              </a:rPr>
            </a:br>
            <a:r>
              <a:rPr lang="hr-HR" sz="3200" dirty="0">
                <a:latin typeface="Comic Sans MS" panose="030F0702030302020204" pitchFamily="66" charset="0"/>
              </a:rPr>
              <a:t/>
            </a:r>
            <a:br>
              <a:rPr lang="hr-HR" sz="3200" dirty="0">
                <a:latin typeface="Comic Sans MS" panose="030F0702030302020204" pitchFamily="66" charset="0"/>
              </a:rPr>
            </a:br>
            <a:endParaRPr lang="hr-HR" sz="36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71600" y="692696"/>
            <a:ext cx="7056783" cy="518457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Učenici </a:t>
            </a:r>
            <a:r>
              <a:rPr lang="hr-HR" sz="1600" dirty="0">
                <a:latin typeface="Comic Sans MS" panose="030F0702030302020204" pitchFamily="66" charset="0"/>
              </a:rPr>
              <a:t>se </a:t>
            </a:r>
            <a:r>
              <a:rPr lang="hr-HR" sz="1600" dirty="0" smtClean="0">
                <a:latin typeface="Comic Sans MS" panose="030F0702030302020204" pitchFamily="66" charset="0"/>
              </a:rPr>
              <a:t>u sustav za upise prijavljuju </a:t>
            </a:r>
            <a:r>
              <a:rPr lang="hr-HR" sz="1600" dirty="0">
                <a:latin typeface="Comic Sans MS" panose="030F0702030302020204" pitchFamily="66" charset="0"/>
              </a:rPr>
              <a:t>elektroničkim identitetom </a:t>
            </a:r>
            <a:r>
              <a:rPr lang="hr-HR" sz="1600" dirty="0" smtClean="0">
                <a:latin typeface="Comic Sans MS" panose="030F0702030302020204" pitchFamily="66" charset="0"/>
              </a:rPr>
              <a:t>– dobili ste ga  od učitelja informatike</a:t>
            </a:r>
            <a:endParaRPr lang="hr-HR" sz="1600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sz="1600" dirty="0">
                <a:latin typeface="Comic Sans MS" panose="030F0702030302020204" pitchFamily="66" charset="0"/>
              </a:rPr>
              <a:t>El. Identitet </a:t>
            </a:r>
            <a:r>
              <a:rPr lang="hr-HR" sz="1600" dirty="0" smtClean="0">
                <a:latin typeface="Comic Sans MS" panose="030F0702030302020204" pitchFamily="66" charset="0"/>
              </a:rPr>
              <a:t>je </a:t>
            </a:r>
            <a:r>
              <a:rPr lang="hr-HR" sz="1600" dirty="0">
                <a:latin typeface="Comic Sans MS" panose="030F0702030302020204" pitchFamily="66" charset="0"/>
              </a:rPr>
              <a:t>korisničko ime i </a:t>
            </a:r>
            <a:r>
              <a:rPr lang="hr-HR" sz="1600" dirty="0" smtClean="0">
                <a:latin typeface="Comic Sans MS" panose="030F0702030302020204" pitchFamily="66" charset="0"/>
              </a:rPr>
              <a:t>lozinka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sz="16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KORACI :</a:t>
            </a:r>
            <a:endParaRPr lang="hr-HR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1. U </a:t>
            </a:r>
            <a:r>
              <a:rPr lang="hr-HR" sz="1600" dirty="0" err="1" smtClean="0">
                <a:latin typeface="Comic Sans MS" panose="030F0702030302020204" pitchFamily="66" charset="0"/>
              </a:rPr>
              <a:t>google</a:t>
            </a:r>
            <a:r>
              <a:rPr lang="hr-HR" sz="1600" dirty="0" smtClean="0">
                <a:latin typeface="Comic Sans MS" panose="030F0702030302020204" pitchFamily="66" charset="0"/>
              </a:rPr>
              <a:t> upišete – N</a:t>
            </a:r>
            <a:r>
              <a:rPr lang="hr-HR" sz="1600" dirty="0" smtClean="0">
                <a:latin typeface="Comic Sans MS" panose="030F0702030302020204" pitchFamily="66" charset="0"/>
              </a:rPr>
              <a:t>ISPUSŠ </a:t>
            </a:r>
            <a:r>
              <a:rPr lang="hr-HR" sz="1600" dirty="0">
                <a:latin typeface="Comic Sans MS" panose="030F0702030302020204" pitchFamily="66" charset="0"/>
              </a:rPr>
              <a:t> </a:t>
            </a:r>
            <a:r>
              <a:rPr lang="hr-HR" sz="1600" dirty="0" smtClean="0">
                <a:latin typeface="Comic Sans MS" panose="030F0702030302020204" pitchFamily="66" charset="0"/>
              </a:rPr>
              <a:t>i pojaviti će se stranica - Nacionalni informacijski sustav prijava i upisa u srednje škole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sz="1600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2. na desnoj strani imate prozor na kojem crvenim slovima piše : </a:t>
            </a:r>
            <a:r>
              <a:rPr lang="hr-H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Prijava u sustav</a:t>
            </a:r>
            <a:r>
              <a:rPr lang="hr-HR" sz="1600" dirty="0" smtClean="0">
                <a:latin typeface="Comic Sans MS" panose="030F0702030302020204" pitchFamily="66" charset="0"/>
              </a:rPr>
              <a:t> </a:t>
            </a:r>
            <a:r>
              <a:rPr lang="hr-HR" sz="1600" dirty="0">
                <a:latin typeface="Comic Sans MS" panose="030F0702030302020204" pitchFamily="66" charset="0"/>
              </a:rPr>
              <a:t>učenik unese svoje korisničko ime i lozinku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sz="1600" dirty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3. Pojavljuje ti se i prostor za unos broja mobitela – </a:t>
            </a:r>
            <a:r>
              <a:rPr lang="hr-HR" sz="1600" dirty="0" smtClean="0">
                <a:latin typeface="Comic Sans MS" panose="030F0702030302020204" pitchFamily="66" charset="0"/>
              </a:rPr>
              <a:t>uneseš  svoj broj mobitela, a ako nemaš svoj mobitel uneseš  mamin ili tatin broj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(uneseš </a:t>
            </a:r>
            <a:r>
              <a:rPr lang="hr-HR" sz="1600" dirty="0">
                <a:latin typeface="Comic Sans MS" panose="030F0702030302020204" pitchFamily="66" charset="0"/>
              </a:rPr>
              <a:t>onaj broj mobitela na čiji </a:t>
            </a:r>
            <a:r>
              <a:rPr lang="hr-HR" sz="1600" dirty="0" smtClean="0">
                <a:latin typeface="Comic Sans MS" panose="030F0702030302020204" pitchFamily="66" charset="0"/>
              </a:rPr>
              <a:t>želiš </a:t>
            </a:r>
            <a:r>
              <a:rPr lang="hr-HR" sz="1600" dirty="0">
                <a:latin typeface="Comic Sans MS" panose="030F0702030302020204" pitchFamily="66" charset="0"/>
              </a:rPr>
              <a:t>da </a:t>
            </a:r>
            <a:r>
              <a:rPr lang="hr-HR" sz="1600" dirty="0" smtClean="0">
                <a:latin typeface="Comic Sans MS" panose="030F0702030302020204" pitchFamily="66" charset="0"/>
              </a:rPr>
              <a:t>ti </a:t>
            </a:r>
            <a:r>
              <a:rPr lang="hr-HR" sz="1600" dirty="0" err="1">
                <a:latin typeface="Comic Sans MS" panose="030F0702030302020204" pitchFamily="66" charset="0"/>
              </a:rPr>
              <a:t>sms</a:t>
            </a:r>
            <a:r>
              <a:rPr lang="hr-HR" sz="1600" dirty="0">
                <a:latin typeface="Comic Sans MS" panose="030F0702030302020204" pitchFamily="66" charset="0"/>
              </a:rPr>
              <a:t>-om stigne </a:t>
            </a:r>
            <a:r>
              <a:rPr lang="hr-HR" sz="1600" dirty="0" smtClean="0">
                <a:latin typeface="Comic Sans MS" panose="030F0702030302020204" pitchFamily="66" charset="0"/>
              </a:rPr>
              <a:t>PIN)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4. Nakon što si unio korisničko ime, lozinku i broj mobitela, ubrzo će ti na taj isti broj mobitela koji si unio stići </a:t>
            </a:r>
            <a:r>
              <a:rPr lang="hr-H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PIN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latin typeface="Comic Sans MS" panose="030F0702030302020204" pitchFamily="66" charset="0"/>
              </a:rPr>
              <a:t>PIN je JAKO VAŽAN, jer se s njim prijavljuješ u sustav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hr-HR" sz="1600" dirty="0">
              <a:latin typeface="Comic Sans MS" panose="030F0702030302020204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hr-H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Početak prijava u sustav je 1. lipanj od 12 sati</a:t>
            </a:r>
            <a:endParaRPr lang="hr-HR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7499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39553" y="764704"/>
            <a:ext cx="7992888" cy="51845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hr-HR" dirty="0" smtClean="0"/>
              <a:t>U </a:t>
            </a:r>
            <a:r>
              <a:rPr lang="hr-HR" dirty="0"/>
              <a:t>slučaju da izgubiš </a:t>
            </a:r>
            <a:r>
              <a:rPr lang="hr-HR" dirty="0" smtClean="0"/>
              <a:t>korisničko ime i lozinku, moraš se  javiti </a:t>
            </a:r>
            <a:r>
              <a:rPr lang="hr-HR" dirty="0"/>
              <a:t>se svom administratoru</a:t>
            </a:r>
            <a:r>
              <a:rPr lang="hr-HR" dirty="0" smtClean="0"/>
              <a:t>, koji će ti javiti nove podatke.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</a:t>
            </a:r>
            <a:r>
              <a:rPr lang="hr-HR" dirty="0"/>
              <a:t>slučaju gubitka PIN-a </a:t>
            </a:r>
            <a:r>
              <a:rPr lang="hr-HR" dirty="0" smtClean="0"/>
              <a:t>–TREBAŠ poslati </a:t>
            </a:r>
            <a:r>
              <a:rPr lang="hr-HR" dirty="0" err="1"/>
              <a:t>sms</a:t>
            </a:r>
            <a:r>
              <a:rPr lang="hr-HR" dirty="0"/>
              <a:t> na broj 888000 </a:t>
            </a:r>
            <a:r>
              <a:rPr lang="hr-HR" dirty="0" smtClean="0"/>
              <a:t>, tako što ćeš upisati riječ – OPET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Sa PIN-om </a:t>
            </a:r>
            <a:r>
              <a:rPr lang="hr-HR" dirty="0"/>
              <a:t>možeš pregledati sve svoje podatke koje je razrednik unio te provjeriti njihovu točnost. U slučaju nepravilnosti javiti se razredniku.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957" y="-17140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PRIJAVA ZA PROGRAME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Početak prijava u željene programe je </a:t>
            </a:r>
            <a:r>
              <a:rPr lang="hr-HR" dirty="0">
                <a:solidFill>
                  <a:srgbClr val="FF0000"/>
                </a:solidFill>
              </a:rPr>
              <a:t>8</a:t>
            </a:r>
            <a:r>
              <a:rPr lang="hr-HR" dirty="0" smtClean="0">
                <a:solidFill>
                  <a:srgbClr val="FF0000"/>
                </a:solidFill>
              </a:rPr>
              <a:t>. srpanj!</a:t>
            </a:r>
          </a:p>
          <a:p>
            <a:pPr marL="0" indent="0">
              <a:buNone/>
            </a:pPr>
            <a:r>
              <a:rPr lang="hr-HR" dirty="0" smtClean="0"/>
              <a:t>Završetak prijava u programe je 22.srpanj!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aplikaciji </a:t>
            </a:r>
            <a:r>
              <a:rPr lang="hr-HR" dirty="0" err="1" smtClean="0"/>
              <a:t>Upisi.hr</a:t>
            </a:r>
            <a:r>
              <a:rPr lang="hr-HR" dirty="0" smtClean="0"/>
              <a:t> možeš odabrati  6 programa.</a:t>
            </a:r>
          </a:p>
          <a:p>
            <a:pPr marL="0" indent="0">
              <a:buNone/>
            </a:pPr>
            <a:r>
              <a:rPr lang="hr-HR" dirty="0" smtClean="0"/>
              <a:t>	-6 programa u jednoj školi ili 6 programa u 6 	različitih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škola</a:t>
            </a:r>
          </a:p>
          <a:p>
            <a:pPr marL="0" indent="0">
              <a:buNone/>
            </a:pPr>
            <a:r>
              <a:rPr lang="hr-HR" dirty="0" smtClean="0"/>
              <a:t>Biraš </a:t>
            </a:r>
            <a:r>
              <a:rPr lang="hr-HR" dirty="0" err="1" smtClean="0"/>
              <a:t>peograme</a:t>
            </a:r>
            <a:r>
              <a:rPr lang="hr-HR" dirty="0" smtClean="0"/>
              <a:t> obzirom na svoj interes i na svoj uspjeh, svoje mogućnosti.</a:t>
            </a:r>
          </a:p>
          <a:p>
            <a:pPr marL="0" indent="0">
              <a:buNone/>
            </a:pPr>
            <a:r>
              <a:rPr lang="hr-HR" dirty="0" smtClean="0"/>
              <a:t>Procesom odabira, vodi te aplikacija.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VAŽNO !!! </a:t>
            </a:r>
            <a:r>
              <a:rPr lang="hr-HR" dirty="0" smtClean="0"/>
              <a:t>-</a:t>
            </a:r>
            <a:r>
              <a:rPr lang="hr-HR" dirty="0"/>
              <a:t>Pogledati </a:t>
            </a:r>
            <a:r>
              <a:rPr lang="hr-HR" dirty="0" smtClean="0"/>
              <a:t>rokove </a:t>
            </a:r>
            <a:r>
              <a:rPr lang="hr-HR" dirty="0"/>
              <a:t>za prijave i upise u dokumentima – </a:t>
            </a:r>
            <a:r>
              <a:rPr lang="hr-HR" dirty="0">
                <a:solidFill>
                  <a:srgbClr val="FF0000"/>
                </a:solidFill>
              </a:rPr>
              <a:t>Odluke </a:t>
            </a:r>
            <a:r>
              <a:rPr lang="hr-HR" dirty="0"/>
              <a:t>o upisu u srednju školu i </a:t>
            </a:r>
            <a:r>
              <a:rPr lang="hr-HR" dirty="0">
                <a:solidFill>
                  <a:srgbClr val="FF0000"/>
                </a:solidFill>
              </a:rPr>
              <a:t>natječaj</a:t>
            </a:r>
            <a:r>
              <a:rPr lang="hr-HR" dirty="0"/>
              <a:t> srednjih škola </a:t>
            </a:r>
            <a:r>
              <a:rPr lang="hr-HR" i="1" dirty="0"/>
              <a:t>(na web stranicama srednjih škola).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46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JOŠ NEŠTO O PROGRAMIMA KOJE BIRATE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Za svaki program obrazovanja moguće je pregledati detaljnije informacije koje sadrže opis programa, strukturu bodovanja, popis preduvjeta i ostale važne informacije o </a:t>
            </a:r>
            <a:r>
              <a:rPr lang="hr-HR" dirty="0" smtClean="0"/>
              <a:t>programu- na </a:t>
            </a:r>
            <a:r>
              <a:rPr lang="hr-HR" i="1" dirty="0" smtClean="0"/>
              <a:t>natječaju za upis</a:t>
            </a:r>
            <a:endParaRPr lang="hr-HR" dirty="0" smtClean="0"/>
          </a:p>
          <a:p>
            <a:pPr lvl="0"/>
            <a:r>
              <a:rPr lang="hr-HR" dirty="0" smtClean="0"/>
              <a:t>Na </a:t>
            </a:r>
            <a:r>
              <a:rPr lang="hr-HR" dirty="0"/>
              <a:t>vrh liste postavi program obrazovanja </a:t>
            </a:r>
            <a:r>
              <a:rPr lang="hr-HR" dirty="0" smtClean="0">
                <a:solidFill>
                  <a:srgbClr val="FF0000"/>
                </a:solidFill>
              </a:rPr>
              <a:t>koji </a:t>
            </a:r>
            <a:r>
              <a:rPr lang="hr-HR" dirty="0">
                <a:solidFill>
                  <a:srgbClr val="FF0000"/>
                </a:solidFill>
              </a:rPr>
              <a:t>najviše </a:t>
            </a:r>
            <a:r>
              <a:rPr lang="hr-HR" dirty="0" smtClean="0">
                <a:solidFill>
                  <a:srgbClr val="FF0000"/>
                </a:solidFill>
              </a:rPr>
              <a:t>želiš </a:t>
            </a:r>
            <a:r>
              <a:rPr lang="hr-HR" dirty="0"/>
              <a:t>upisati, a zatim i </a:t>
            </a:r>
            <a:r>
              <a:rPr lang="hr-HR" dirty="0" smtClean="0"/>
              <a:t>ostale, </a:t>
            </a:r>
            <a:r>
              <a:rPr lang="hr-HR" dirty="0"/>
              <a:t>željenim redoslijedom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 </a:t>
            </a:r>
            <a:r>
              <a:rPr lang="hr-HR" dirty="0"/>
              <a:t>Nakon zaključavanja odabira programa odnosno škola, nikakve izmjene više neće biti moguće. </a:t>
            </a:r>
            <a:endParaRPr lang="hr-HR" dirty="0" smtClean="0"/>
          </a:p>
          <a:p>
            <a:pPr lvl="0"/>
            <a:r>
              <a:rPr lang="hr-HR" dirty="0" smtClean="0"/>
              <a:t>Prilikom </a:t>
            </a:r>
            <a:r>
              <a:rPr lang="hr-HR" dirty="0"/>
              <a:t>prijave pojedinoga programa obrazovanja </a:t>
            </a:r>
            <a:r>
              <a:rPr lang="hr-HR" dirty="0">
                <a:solidFill>
                  <a:srgbClr val="FF0000"/>
                </a:solidFill>
              </a:rPr>
              <a:t>potrebno je odabrati prvi i drugi strani jezik i izborne predmete</a:t>
            </a:r>
            <a:r>
              <a:rPr lang="hr-HR" dirty="0"/>
              <a:t> između ponuđenih stranih jezika i izbornih predmeta koji se u srednjoj školi predaju.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44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ZAVRŠETAK PRIJAVA</a:t>
            </a:r>
            <a:br>
              <a:rPr lang="hr-HR" sz="3200" dirty="0" smtClean="0">
                <a:solidFill>
                  <a:srgbClr val="FF0000"/>
                </a:solidFill>
              </a:rPr>
            </a:br>
            <a:r>
              <a:rPr lang="hr-HR" sz="3200" dirty="0" smtClean="0">
                <a:solidFill>
                  <a:srgbClr val="FF0000"/>
                </a:solidFill>
              </a:rPr>
              <a:t>ISPISIVANJE PRIJAVNICA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Završetak prijava obrazovnih programa i ispisivanje prijavnica željenog programa je isti dan -  je </a:t>
            </a:r>
            <a:r>
              <a:rPr lang="hr-HR" dirty="0" smtClean="0">
                <a:solidFill>
                  <a:srgbClr val="FF0000"/>
                </a:solidFill>
              </a:rPr>
              <a:t>22. srpnja </a:t>
            </a:r>
            <a:r>
              <a:rPr lang="hr-HR" dirty="0" smtClean="0"/>
              <a:t>(zadnji dan za ispis je 24. srpanj)!!!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Isti dan </a:t>
            </a:r>
            <a:r>
              <a:rPr lang="hr-HR" dirty="0" err="1" smtClean="0"/>
              <a:t>printaju</a:t>
            </a:r>
            <a:r>
              <a:rPr lang="hr-HR" dirty="0" smtClean="0"/>
              <a:t> se prijavnice željenih programa.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Printati</a:t>
            </a:r>
            <a:r>
              <a:rPr lang="hr-HR" dirty="0" smtClean="0"/>
              <a:t> prijavnice možete u svom domu, a ako nemate printer dođite u našu školu - dogovor s razrednicom /razrednikom.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Istu prijavnicu mora potpisati roditelj.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Original potpisane prijavnice ostaje u našoj osnovnoj školi, a kopija se daje tebi.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Original ne morate nužno donositi u školu, već je možete  poslati </a:t>
            </a:r>
            <a:r>
              <a:rPr lang="hr-HR" dirty="0" err="1" smtClean="0"/>
              <a:t>mailom</a:t>
            </a:r>
            <a:r>
              <a:rPr lang="hr-HR" dirty="0" smtClean="0"/>
              <a:t> na školu.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5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u="sng" dirty="0"/>
              <a:t>Potpisivanje prijavnice s listom prioriteta </a:t>
            </a:r>
            <a:r>
              <a:rPr lang="hr-HR" u="sng" dirty="0" smtClean="0"/>
              <a:t>ne</a:t>
            </a:r>
          </a:p>
          <a:p>
            <a:pPr marL="0" lvl="0" indent="0" algn="ctr">
              <a:buNone/>
            </a:pPr>
            <a:r>
              <a:rPr lang="hr-HR" u="sng" dirty="0" smtClean="0"/>
              <a:t> znači </a:t>
            </a:r>
            <a:r>
              <a:rPr lang="hr-HR" u="sng" dirty="0"/>
              <a:t>da će se kandidat i upisati na onaj izbor </a:t>
            </a:r>
            <a:r>
              <a:rPr lang="hr-HR" u="sng" dirty="0" smtClean="0"/>
              <a:t>na</a:t>
            </a:r>
          </a:p>
          <a:p>
            <a:pPr marL="0" lvl="0" indent="0" algn="ctr">
              <a:buNone/>
            </a:pPr>
            <a:r>
              <a:rPr lang="hr-HR" u="sng" dirty="0" smtClean="0"/>
              <a:t> </a:t>
            </a:r>
            <a:r>
              <a:rPr lang="hr-HR" u="sng" dirty="0"/>
              <a:t>kojemu je stekao pravo upisa</a:t>
            </a:r>
            <a:r>
              <a:rPr lang="hr-HR" dirty="0"/>
              <a:t> u trenutku </a:t>
            </a:r>
            <a:endParaRPr lang="hr-HR" dirty="0" smtClean="0"/>
          </a:p>
          <a:p>
            <a:pPr marL="0" lvl="0" indent="0" algn="ctr">
              <a:buNone/>
            </a:pPr>
            <a:r>
              <a:rPr lang="hr-HR" dirty="0" smtClean="0"/>
              <a:t>zaključavanja </a:t>
            </a:r>
            <a:r>
              <a:rPr lang="hr-HR" dirty="0"/>
              <a:t>odabira odnosno ispisivanja </a:t>
            </a:r>
            <a:endParaRPr lang="hr-HR" dirty="0" smtClean="0"/>
          </a:p>
          <a:p>
            <a:pPr marL="0" lvl="0" indent="0" algn="ctr">
              <a:buNone/>
            </a:pPr>
            <a:r>
              <a:rPr lang="hr-HR" dirty="0" smtClean="0"/>
              <a:t>prijavnice</a:t>
            </a:r>
            <a:r>
              <a:rPr lang="hr-HR" dirty="0"/>
              <a:t>, </a:t>
            </a:r>
            <a:r>
              <a:rPr lang="hr-HR" u="sng" dirty="0"/>
              <a:t>već predstavlja </a:t>
            </a:r>
            <a:r>
              <a:rPr lang="hr-HR" b="1" u="sng" dirty="0">
                <a:solidFill>
                  <a:srgbClr val="FF0000"/>
                </a:solidFill>
              </a:rPr>
              <a:t>njegovu konačnu </a:t>
            </a:r>
            <a:endParaRPr lang="hr-HR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hr-HR" b="1" u="sng" dirty="0" smtClean="0">
                <a:solidFill>
                  <a:srgbClr val="FF0000"/>
                </a:solidFill>
              </a:rPr>
              <a:t>odluku</a:t>
            </a:r>
            <a:r>
              <a:rPr lang="hr-HR" dirty="0" smtClean="0"/>
              <a:t> </a:t>
            </a:r>
            <a:r>
              <a:rPr lang="hr-HR" b="1" dirty="0"/>
              <a:t>o poretku prijavljenih programa </a:t>
            </a:r>
            <a:endParaRPr lang="hr-HR" b="1" dirty="0" smtClean="0"/>
          </a:p>
          <a:p>
            <a:pPr marL="0" lvl="0" indent="0" algn="ctr">
              <a:buNone/>
            </a:pPr>
            <a:r>
              <a:rPr lang="hr-HR" b="1" dirty="0" smtClean="0"/>
              <a:t>obrazovanja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6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LJESTVICE PORETKA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Ljestvice poretka – ljestvica koju radi svaka škola za svaki program koji ta škola nudi!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Poredak čine kandidati, a to ste vi učenici koji ste se javili u programe.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Svaka škola ima maksimalan broj učenika koji može upisati i prema tome radi ljestvicu poretka.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Nju morate pratiti da vidite da li ste ušli u željeni program i školu koju želite upisati, ZNAČI DA LI STIČETE PRAVO UPISA U TU ŠKOLU!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Objava konačnih ljestvica poretka je 25. srpnja!!!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91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C00000"/>
                </a:solidFill>
              </a:rPr>
              <a:t>DOSTAVA DOKUMENATA</a:t>
            </a: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Sada kada ste vidjeli da li je vaše ime na konačnoj ljestvici znači da se možete upisati u tu školu.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Još ostaje dostava dokumentacije :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Upisnica – OBAVEZNA ZA SVE</a:t>
            </a: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Neke škole traže i druge dokumente (posebno strukovne,- vidjeti u natječaju te škole, a to mogu biti :</a:t>
            </a:r>
          </a:p>
          <a:p>
            <a:pPr>
              <a:buFontTx/>
              <a:buChar char="-"/>
            </a:pPr>
            <a:r>
              <a:rPr lang="hr-HR" dirty="0" smtClean="0"/>
              <a:t>Potvrda školske medicine</a:t>
            </a:r>
          </a:p>
          <a:p>
            <a:pPr>
              <a:buFontTx/>
              <a:buChar char="-"/>
            </a:pPr>
            <a:r>
              <a:rPr lang="hr-HR" dirty="0" smtClean="0"/>
              <a:t>Liječnička svjedodžba medicine rada</a:t>
            </a:r>
          </a:p>
          <a:p>
            <a:pPr>
              <a:buFontTx/>
              <a:buChar char="-"/>
            </a:pPr>
            <a:r>
              <a:rPr lang="hr-HR" dirty="0" smtClean="0"/>
              <a:t>Dodatni </a:t>
            </a:r>
            <a:r>
              <a:rPr lang="hr-HR" dirty="0" err="1" smtClean="0"/>
              <a:t>spiti</a:t>
            </a: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Sve ono što škola traži za određeni program, a to se vidi u natječaju koji svaka škola objavi na svojim web stranicama. </a:t>
            </a:r>
          </a:p>
          <a:p>
            <a:pPr>
              <a:buFontTx/>
              <a:buChar char="-"/>
            </a:pPr>
            <a:r>
              <a:rPr lang="hr-HR" dirty="0" smtClean="0"/>
              <a:t>Za strukovne škole na primjer,  najčešće treba svjedodžba medicine rada ; ili za zubnog tehničara treba položiti praktičan ispit…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73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</a:rPr>
              <a:t>U P I S N I C A</a:t>
            </a:r>
            <a:endParaRPr lang="hr-HR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UPISNICU ćete pronaći na web stranicama škole koju želite ispisati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Upisnicu ćete </a:t>
            </a:r>
            <a:r>
              <a:rPr lang="hr-HR" dirty="0" err="1" smtClean="0"/>
              <a:t>isprintati</a:t>
            </a:r>
            <a:r>
              <a:rPr lang="hr-HR" dirty="0" smtClean="0"/>
              <a:t>, popuniti te odnijeti u školu zajedno sa ostalom dokumentacijom!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87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Dragi </a:t>
            </a:r>
            <a:r>
              <a:rPr lang="hr-HR" dirty="0" err="1" smtClean="0"/>
              <a:t>osmaši</a:t>
            </a:r>
            <a:r>
              <a:rPr lang="hr-HR" dirty="0" smtClean="0"/>
              <a:t>, već nekoliko godina postupak ili procedura upisa u srednju školu obavlja se </a:t>
            </a:r>
            <a:r>
              <a:rPr lang="hr-HR" dirty="0" smtClean="0"/>
              <a:t>elektroničnim putem.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Tijekom cijelog postupka pomaže Vam i jednim dijelom obvezna je </a:t>
            </a:r>
            <a:r>
              <a:rPr lang="hr-HR" dirty="0" smtClean="0"/>
              <a:t> </a:t>
            </a:r>
            <a:r>
              <a:rPr lang="hr-HR" dirty="0" smtClean="0"/>
              <a:t>osnovna škola, tj. Povjerenstvo za upise koje se sastoji od tri člana, a čine ga : vaša razrednica ili razrednik, pedagoginja i učitelji /</a:t>
            </a:r>
            <a:r>
              <a:rPr lang="hr-HR" dirty="0" err="1" smtClean="0"/>
              <a:t>ica</a:t>
            </a:r>
            <a:r>
              <a:rPr lang="hr-HR" dirty="0" smtClean="0"/>
              <a:t> informatike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Cijeli postupak, ćete proučiti u ovoj prezentaciji.</a:t>
            </a:r>
          </a:p>
          <a:p>
            <a:pPr marL="0" indent="0">
              <a:buNone/>
            </a:pPr>
            <a:r>
              <a:rPr lang="hr-HR" dirty="0" smtClean="0"/>
              <a:t>Što god vam nije jasno i pitali </a:t>
            </a:r>
            <a:r>
              <a:rPr lang="hr-HR" dirty="0" smtClean="0"/>
              <a:t>biste, možete </a:t>
            </a:r>
            <a:r>
              <a:rPr lang="hr-HR" dirty="0" smtClean="0"/>
              <a:t>kontaktirati nekoga iz gore spomenutog Povjerenstva.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6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</a:rPr>
              <a:t>VAŽNO</a:t>
            </a:r>
            <a:endParaRPr lang="hr-HR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Ove godine možete prijavnicu, upisnicu i ostalu dokumentaciju poslati </a:t>
            </a:r>
            <a:r>
              <a:rPr lang="hr-HR" dirty="0" err="1" smtClean="0"/>
              <a:t>mailom</a:t>
            </a:r>
            <a:r>
              <a:rPr lang="hr-HR" dirty="0" smtClean="0"/>
              <a:t> na školu.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NE MORATE donositi osobno!!!!</a:t>
            </a:r>
          </a:p>
          <a:p>
            <a:endParaRPr lang="hr-HR" dirty="0"/>
          </a:p>
          <a:p>
            <a:r>
              <a:rPr lang="hr-HR" dirty="0" smtClean="0"/>
              <a:t>Također originalnu dokumentaciju možete donijeti i do kraja rujna!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56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Za kraj…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VAŽNO JE :</a:t>
            </a:r>
          </a:p>
          <a:p>
            <a:r>
              <a:rPr lang="hr-HR" dirty="0" smtClean="0"/>
              <a:t>Prijaviti se u sustav – od 1. 06.</a:t>
            </a:r>
          </a:p>
          <a:p>
            <a:r>
              <a:rPr lang="hr-HR" dirty="0" smtClean="0"/>
              <a:t>Prijaviti se u programe – od 8.07.-22-07.</a:t>
            </a:r>
          </a:p>
          <a:p>
            <a:r>
              <a:rPr lang="hr-HR" dirty="0" smtClean="0"/>
              <a:t>Ispis prijavnica, koje potpisuju roditelji i dostava u </a:t>
            </a:r>
            <a:r>
              <a:rPr lang="hr-HR" u="sng" dirty="0" smtClean="0"/>
              <a:t>osnovnu školu – 22.07. – 24.07.</a:t>
            </a:r>
          </a:p>
          <a:p>
            <a:r>
              <a:rPr lang="hr-HR" dirty="0" smtClean="0"/>
              <a:t>Ispunjavanje i dostava upisnica u </a:t>
            </a:r>
            <a:r>
              <a:rPr lang="hr-HR" u="sng" dirty="0" smtClean="0"/>
              <a:t>srednju školu – 27.07. – 31.07.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sz="3500" b="1" dirty="0" smtClean="0">
                <a:solidFill>
                  <a:srgbClr val="FF0000"/>
                </a:solidFill>
              </a:rPr>
              <a:t>                      S r e t n o !!!</a:t>
            </a:r>
            <a:endParaRPr lang="hr-HR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200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UVJETI UPISA</a:t>
            </a:r>
            <a:br>
              <a:rPr lang="hr-HR" altLang="sr-Latn-RS" sz="3200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</a:br>
            <a:endParaRPr lang="hr-HR" altLang="sr-Latn-RS" sz="3600" dirty="0" smtClean="0">
              <a:solidFill>
                <a:srgbClr val="FF0000"/>
              </a:solidFill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344815" cy="4896544"/>
          </a:xfrm>
        </p:spPr>
        <p:txBody>
          <a:bodyPr rtlCol="0">
            <a:normAutofit/>
          </a:bodyPr>
          <a:lstStyle/>
          <a:p>
            <a:r>
              <a:rPr lang="hr-HR" dirty="0"/>
              <a:t>U srednju školu upisuju se učenici do 17 godina. </a:t>
            </a:r>
            <a:endParaRPr lang="hr-HR" dirty="0" smtClean="0"/>
          </a:p>
          <a:p>
            <a:r>
              <a:rPr lang="hr-HR" dirty="0" smtClean="0"/>
              <a:t>Srednje </a:t>
            </a:r>
            <a:r>
              <a:rPr lang="hr-HR" dirty="0"/>
              <a:t>škole krajem lipnja objavljuju </a:t>
            </a:r>
            <a:r>
              <a:rPr lang="hr-HR" b="1" dirty="0"/>
              <a:t> </a:t>
            </a:r>
            <a:r>
              <a:rPr lang="hr-HR" b="1" u="sng" dirty="0"/>
              <a:t>natječaj za upis</a:t>
            </a:r>
            <a:r>
              <a:rPr lang="hr-HR" dirty="0"/>
              <a:t>, a u njemu možete naći :</a:t>
            </a:r>
          </a:p>
          <a:p>
            <a:pPr lvl="0"/>
            <a:r>
              <a:rPr lang="hr-HR" dirty="0"/>
              <a:t>Upisne krugove (ljetni i jesenski)</a:t>
            </a:r>
            <a:endParaRPr lang="hr-HR" dirty="0"/>
          </a:p>
          <a:p>
            <a:pPr lvl="0"/>
            <a:r>
              <a:rPr lang="hr-HR" dirty="0"/>
              <a:t>Rokove za upis</a:t>
            </a:r>
            <a:endParaRPr lang="hr-HR" dirty="0"/>
          </a:p>
          <a:p>
            <a:pPr lvl="0"/>
            <a:r>
              <a:rPr lang="hr-HR" dirty="0"/>
              <a:t>Broj upisanih mjesta za neko zanimanje /program</a:t>
            </a:r>
            <a:endParaRPr lang="hr-HR" dirty="0"/>
          </a:p>
          <a:p>
            <a:pPr lvl="0"/>
            <a:r>
              <a:rPr lang="hr-HR" dirty="0"/>
              <a:t>Popis potrebnih dokumenata za upis</a:t>
            </a:r>
            <a:endParaRPr lang="hr-HR" dirty="0"/>
          </a:p>
          <a:p>
            <a:pPr lvl="0"/>
            <a:r>
              <a:rPr lang="hr-HR" dirty="0"/>
              <a:t>Ostale uvjete upisa</a:t>
            </a:r>
            <a:endParaRPr lang="hr-HR" dirty="0"/>
          </a:p>
          <a:p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18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2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KOJE STRANICE SU BITNE :</a:t>
            </a:r>
            <a:br>
              <a:rPr lang="hr-HR" altLang="sr-Latn-RS" sz="32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endParaRPr lang="hr-HR" altLang="sr-Latn-RS" sz="3600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 smtClean="0">
                <a:latin typeface="Comic Sans MS" panose="030F0702030302020204" pitchFamily="66" charset="0"/>
              </a:rPr>
              <a:t>sve </a:t>
            </a:r>
            <a:r>
              <a:rPr lang="hr-HR" dirty="0">
                <a:latin typeface="Comic Sans MS" panose="030F0702030302020204" pitchFamily="66" charset="0"/>
              </a:rPr>
              <a:t>o upisima na stranicama  </a:t>
            </a:r>
            <a:r>
              <a:rPr lang="hr-HR" b="1" dirty="0">
                <a:latin typeface="Comic Sans MS" panose="030F0702030302020204" pitchFamily="66" charset="0"/>
              </a:rPr>
              <a:t>www</a:t>
            </a:r>
            <a:r>
              <a:rPr lang="hr-HR" dirty="0">
                <a:latin typeface="Comic Sans MS" panose="030F0702030302020204" pitchFamily="66" charset="0"/>
              </a:rPr>
              <a:t>. </a:t>
            </a:r>
            <a:r>
              <a:rPr lang="hr-HR" b="1" dirty="0" err="1">
                <a:latin typeface="Comic Sans MS" panose="030F0702030302020204" pitchFamily="66" charset="0"/>
              </a:rPr>
              <a:t>upisi.hr</a:t>
            </a:r>
            <a:r>
              <a:rPr lang="hr-HR" dirty="0">
                <a:latin typeface="Comic Sans MS" panose="030F0702030302020204" pitchFamily="66" charset="0"/>
              </a:rPr>
              <a:t> ili </a:t>
            </a:r>
            <a:r>
              <a:rPr lang="hr-HR" b="1" dirty="0" err="1" smtClean="0">
                <a:latin typeface="Comic Sans MS" panose="030F0702030302020204" pitchFamily="66" charset="0"/>
              </a:rPr>
              <a:t>nispusš</a:t>
            </a:r>
            <a:r>
              <a:rPr lang="hr-HR" b="1" dirty="0" smtClean="0">
                <a:latin typeface="Comic Sans MS" panose="030F0702030302020204" pitchFamily="66" charset="0"/>
              </a:rPr>
              <a:t> – </a:t>
            </a:r>
            <a:r>
              <a:rPr lang="hr-HR" sz="2400" i="1" dirty="0" smtClean="0">
                <a:latin typeface="Comic Sans MS" panose="030F0702030302020204" pitchFamily="66" charset="0"/>
              </a:rPr>
              <a:t>Nacionalni informacijski sustav za prijavu i upise u srednje škole</a:t>
            </a:r>
            <a:endParaRPr lang="hr-HR" sz="2400" i="1" dirty="0" smtClean="0">
              <a:latin typeface="Comic Sans MS" panose="030F0702030302020204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prijave u sustav i prijave za biranje programa također preko ovih </a:t>
            </a:r>
            <a:r>
              <a:rPr lang="hr-HR" dirty="0" smtClean="0">
                <a:latin typeface="Comic Sans MS" panose="030F0702030302020204" pitchFamily="66" charset="0"/>
              </a:rPr>
              <a:t>stranica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jako dobra brošura sa cijelim postupkom – Idemo u srednju (naći na </a:t>
            </a:r>
            <a:r>
              <a:rPr lang="hr-HR" dirty="0" err="1">
                <a:latin typeface="Comic Sans MS" panose="030F0702030302020204" pitchFamily="66" charset="0"/>
              </a:rPr>
              <a:t>upisi.hr</a:t>
            </a:r>
            <a:r>
              <a:rPr lang="hr-HR" dirty="0" smtClean="0">
                <a:latin typeface="Comic Sans MS" panose="030F0702030302020204" pitchFamily="66" charset="0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ako trebaš dodatnu pomoć možeš pisati na mail : </a:t>
            </a:r>
            <a:r>
              <a:rPr lang="hr-HR" u="sng" dirty="0" err="1">
                <a:latin typeface="Comic Sans MS" panose="030F0702030302020204" pitchFamily="66" charset="0"/>
                <a:hlinkClick r:id="rId2"/>
              </a:rPr>
              <a:t>helpdesk</a:t>
            </a:r>
            <a:r>
              <a:rPr lang="hr-HR" u="sng" dirty="0">
                <a:latin typeface="Comic Sans MS" panose="030F0702030302020204" pitchFamily="66" charset="0"/>
                <a:hlinkClick r:id="rId2"/>
              </a:rPr>
              <a:t>@</a:t>
            </a:r>
            <a:r>
              <a:rPr lang="hr-HR" u="sng" dirty="0" err="1">
                <a:latin typeface="Comic Sans MS" panose="030F0702030302020204" pitchFamily="66" charset="0"/>
                <a:hlinkClick r:id="rId2"/>
              </a:rPr>
              <a:t>skole.hr</a:t>
            </a: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73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013" y="981075"/>
            <a:ext cx="6964362" cy="1201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/>
              <a:t>ŠTO SE </a:t>
            </a:r>
            <a:r>
              <a:rPr lang="hr-HR" b="1" dirty="0" smtClean="0"/>
              <a:t>BODUJE ZA UPIS </a:t>
            </a:r>
            <a:r>
              <a:rPr lang="hr-HR" b="1" dirty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24075" y="2492375"/>
            <a:ext cx="6196013" cy="3603625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b="1" dirty="0"/>
              <a:t>POSEBAN ELEMENT </a:t>
            </a:r>
            <a:endParaRPr lang="hr-HR" b="1" dirty="0" smtClean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b="1" dirty="0" smtClean="0"/>
              <a:t>    </a:t>
            </a: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DODATNI </a:t>
            </a:r>
            <a:r>
              <a:rPr lang="hr-HR" dirty="0" smtClean="0"/>
              <a:t>ELEMENT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b="1" dirty="0"/>
              <a:t>ZAJEDNIČKI ELEMENT</a:t>
            </a:r>
            <a:r>
              <a:rPr lang="hr-HR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964362" cy="1203325"/>
          </a:xfrm>
        </p:spPr>
        <p:txBody>
          <a:bodyPr/>
          <a:lstStyle/>
          <a:p>
            <a:pPr eaLnBrk="1" hangingPunct="1"/>
            <a:r>
              <a:rPr lang="hr-HR" altLang="sr-Latn-RS" sz="3600" b="1" dirty="0" smtClean="0">
                <a:latin typeface="High Tower Text" pitchFamily="18" charset="0"/>
              </a:rPr>
              <a:t>ZAJEDNIČKI ELEMENT</a:t>
            </a:r>
            <a:r>
              <a:rPr lang="hr-HR" altLang="sr-Latn-RS" sz="3600" dirty="0" smtClean="0">
                <a:latin typeface="High Tower Text" pitchFamily="18" charset="0"/>
              </a:rPr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463675" y="1916113"/>
            <a:ext cx="6196013" cy="3806825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dirty="0">
                <a:solidFill>
                  <a:srgbClr val="C00000"/>
                </a:solidFill>
              </a:rPr>
              <a:t>prosjeci zaključnih ocjena iz svih nastavnih predmeta na dvije decimale u posljednja četiri razreda </a:t>
            </a:r>
            <a:r>
              <a:rPr lang="hr-HR" dirty="0" smtClean="0">
                <a:solidFill>
                  <a:srgbClr val="C00000"/>
                </a:solidFill>
              </a:rPr>
              <a:t>(20 BODOVA)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dirty="0" smtClean="0"/>
              <a:t>	</a:t>
            </a:r>
            <a:r>
              <a:rPr lang="hr-HR" b="1" dirty="0" smtClean="0"/>
              <a:t>GIMNAZIJE </a:t>
            </a:r>
            <a:r>
              <a:rPr lang="hr-HR" b="1" dirty="0"/>
              <a:t>I 4-GODIŠNJE ŠKOLE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opći uspjeh od 5-8 razreda na 2 decimale +zaključne ocjene iz HJ, MA i EJ +3 ocjene predmeta koje ta škola odredi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dirty="0" smtClean="0"/>
              <a:t>	</a:t>
            </a:r>
            <a:r>
              <a:rPr lang="hr-HR" b="1" dirty="0" smtClean="0"/>
              <a:t>OBRTNIČKE </a:t>
            </a:r>
            <a:r>
              <a:rPr lang="hr-HR" b="1" dirty="0"/>
              <a:t>3-GODIŠNJE ŠKOLE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opći uspjeh od 5 -8 na 2 decimale i zaključne iz HJ, MA i EJ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dirty="0" smtClean="0"/>
              <a:t>	</a:t>
            </a:r>
            <a:r>
              <a:rPr lang="hr-HR" b="1" dirty="0" smtClean="0"/>
              <a:t>STRUČNE </a:t>
            </a:r>
            <a:r>
              <a:rPr lang="hr-HR" b="1" dirty="0"/>
              <a:t>KVALIFIKACIJE 3-GODIŠNJE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opći uspjeh od 5 – 8 na 2 decimale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23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64362" cy="1201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/>
              <a:t>DODATNI ELEMENT</a:t>
            </a:r>
            <a:br>
              <a:rPr lang="hr-HR" sz="4000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204149" cy="4035400"/>
          </a:xfrm>
        </p:spPr>
        <p:txBody>
          <a:bodyPr rtlCol="0">
            <a:normAutofit/>
          </a:bodyPr>
          <a:lstStyle/>
          <a:p>
            <a:pPr marL="274320" indent="-274320">
              <a:defRPr/>
            </a:pPr>
            <a:r>
              <a:rPr lang="hr-HR" dirty="0" smtClean="0"/>
              <a:t>Provjera </a:t>
            </a:r>
            <a:r>
              <a:rPr lang="hr-HR" dirty="0"/>
              <a:t>posebnih </a:t>
            </a:r>
            <a:r>
              <a:rPr lang="hr-HR" dirty="0" smtClean="0"/>
              <a:t>znanja</a:t>
            </a:r>
          </a:p>
          <a:p>
            <a:pPr marL="0" indent="0">
              <a:buNone/>
              <a:defRPr/>
            </a:pPr>
            <a:r>
              <a:rPr lang="hr-HR" dirty="0" smtClean="0"/>
              <a:t>(</a:t>
            </a:r>
            <a:r>
              <a:rPr lang="hr-HR" sz="2400" i="1" dirty="0" smtClean="0"/>
              <a:t>srednja </a:t>
            </a:r>
            <a:r>
              <a:rPr lang="hr-HR" sz="2400" i="1" dirty="0"/>
              <a:t>škola  mora </a:t>
            </a:r>
            <a:r>
              <a:rPr lang="hr-HR" sz="2400" i="1" dirty="0" smtClean="0"/>
              <a:t>navesti </a:t>
            </a:r>
            <a:r>
              <a:rPr lang="hr-HR" sz="2400" i="1" dirty="0"/>
              <a:t>u </a:t>
            </a:r>
            <a:r>
              <a:rPr lang="hr-HR" sz="2400" i="1" dirty="0" smtClean="0"/>
              <a:t>natječaju)</a:t>
            </a:r>
            <a:endParaRPr lang="hr-HR" i="1" dirty="0" smtClean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Natjecanje u znanju – </a:t>
            </a:r>
            <a:r>
              <a:rPr lang="hr-HR" sz="2400" i="1" dirty="0"/>
              <a:t>samo na državnim </a:t>
            </a:r>
            <a:r>
              <a:rPr lang="hr-HR" sz="2400" i="1" dirty="0" smtClean="0"/>
              <a:t>natjecanjima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/>
              <a:t>Natjecanja u sportu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02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8888" y="1052513"/>
            <a:ext cx="6965950" cy="1203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b="1" dirty="0"/>
              <a:t>POSEBAN ELEMENT     -   1 bod</a:t>
            </a:r>
            <a:r>
              <a:rPr lang="hr-HR" sz="4000" dirty="0"/>
              <a:t/>
            </a:r>
            <a:br>
              <a:rPr lang="hr-HR" sz="4000" dirty="0"/>
            </a:br>
            <a:endParaRPr lang="hr-HR" dirty="0"/>
          </a:p>
        </p:txBody>
      </p:sp>
      <p:sp>
        <p:nvSpPr>
          <p:cNvPr id="28675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908175" y="2492375"/>
            <a:ext cx="6196013" cy="36036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Roditelj bolestan</a:t>
            </a:r>
          </a:p>
          <a:p>
            <a:pPr eaLnBrk="1" hangingPunct="1"/>
            <a:r>
              <a:rPr lang="hr-HR" altLang="sr-Latn-RS" smtClean="0"/>
              <a:t>Samohrani</a:t>
            </a:r>
          </a:p>
          <a:p>
            <a:pPr eaLnBrk="1" hangingPunct="1"/>
            <a:r>
              <a:rPr lang="hr-HR" altLang="sr-Latn-RS" smtClean="0"/>
              <a:t>Nezaposleni</a:t>
            </a:r>
          </a:p>
          <a:p>
            <a:pPr eaLnBrk="1" hangingPunct="1"/>
            <a:r>
              <a:rPr lang="hr-HR" altLang="sr-Latn-RS" smtClean="0"/>
              <a:t>Preminuo</a:t>
            </a:r>
          </a:p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3552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>
                <a:latin typeface="Comic Sans MS" panose="030F0702030302020204" pitchFamily="66" charset="0"/>
                <a:cs typeface="Microsoft Sans Serif" panose="020B0604020202020204" pitchFamily="34" charset="0"/>
              </a:rPr>
              <a:t>KORISNE INFORMACIJE</a:t>
            </a:r>
            <a:br>
              <a:rPr lang="hr-HR" sz="4000" dirty="0">
                <a:latin typeface="Comic Sans MS" panose="030F0702030302020204" pitchFamily="66" charset="0"/>
                <a:cs typeface="Microsoft Sans Serif" panose="020B0604020202020204" pitchFamily="34" charset="0"/>
              </a:rPr>
            </a:br>
            <a:endParaRPr lang="hr-HR" dirty="0">
              <a:latin typeface="Comic Sans MS" panose="030F0702030302020204" pitchFamily="66" charset="0"/>
              <a:cs typeface="Microsoft Sans Serif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476375" y="1557338"/>
            <a:ext cx="6196013" cy="4237037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 smtClean="0">
                <a:latin typeface="Comic Sans MS" panose="030F0702030302020204" pitchFamily="66" charset="0"/>
              </a:rPr>
              <a:t>Strukovne </a:t>
            </a:r>
            <a:r>
              <a:rPr lang="hr-HR" dirty="0">
                <a:latin typeface="Comic Sans MS" panose="030F0702030302020204" pitchFamily="66" charset="0"/>
              </a:rPr>
              <a:t>škole traže dokazivanje zdravstvene sposobnosti. Izdaje ju liječnik ili medicina rada i treba ju dostaviti srednjoj školi koja to traži</a:t>
            </a:r>
            <a:r>
              <a:rPr lang="hr-HR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Svima se osobni podaci, bodovi sa natjecanja prenose iz e-matice u NISPUŠ (</a:t>
            </a:r>
            <a:r>
              <a:rPr lang="hr-HR" dirty="0" err="1">
                <a:latin typeface="Comic Sans MS" panose="030F0702030302020204" pitchFamily="66" charset="0"/>
              </a:rPr>
              <a:t>upisi.hr</a:t>
            </a:r>
            <a:r>
              <a:rPr lang="hr-HR" dirty="0" smtClean="0">
                <a:latin typeface="Comic Sans MS" panose="030F0702030302020204" pitchFamily="66" charset="0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 err="1">
                <a:latin typeface="Comic Sans MS" panose="030F0702030302020204" pitchFamily="66" charset="0"/>
              </a:rPr>
              <a:t>Upisi.hr</a:t>
            </a:r>
            <a:r>
              <a:rPr lang="hr-HR" dirty="0">
                <a:latin typeface="Comic Sans MS" panose="030F0702030302020204" pitchFamily="66" charset="0"/>
              </a:rPr>
              <a:t> sadrži popis svih programa i uvjete upisa pojedinih škola</a:t>
            </a:r>
            <a:r>
              <a:rPr lang="hr-HR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hr-HR" dirty="0">
                <a:latin typeface="Comic Sans MS" panose="030F0702030302020204" pitchFamily="66" charset="0"/>
              </a:rPr>
              <a:t>U slučaju gubitka PIN-A, kor imena ili lozinke – potrebno je poslati sa istog mobitela poruku – </a:t>
            </a:r>
            <a:r>
              <a:rPr lang="hr-HR" dirty="0" smtClean="0">
                <a:latin typeface="Comic Sans MS" panose="030F0702030302020204" pitchFamily="66" charset="0"/>
              </a:rPr>
              <a:t>„</a:t>
            </a:r>
            <a:r>
              <a:rPr lang="hr-HR" i="1" dirty="0" smtClean="0">
                <a:latin typeface="Comic Sans MS" panose="030F0702030302020204" pitchFamily="66" charset="0"/>
              </a:rPr>
              <a:t>OPET” na </a:t>
            </a:r>
            <a:r>
              <a:rPr lang="hr-HR" i="1" dirty="0">
                <a:latin typeface="Comic Sans MS" panose="030F0702030302020204" pitchFamily="66" charset="0"/>
              </a:rPr>
              <a:t>broj 888000</a:t>
            </a:r>
            <a:endParaRPr lang="hr-HR" dirty="0">
              <a:latin typeface="Comic Sans MS" panose="030F0702030302020204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75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1219</Words>
  <Application>Microsoft Office PowerPoint</Application>
  <PresentationFormat>Prikaz na zaslonu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Kapital</vt:lpstr>
      <vt:lpstr>POSTUPAK UPISA U SREDNJU ŠKOLU</vt:lpstr>
      <vt:lpstr>PowerPointova prezentacija</vt:lpstr>
      <vt:lpstr>UVJETI UPISA </vt:lpstr>
      <vt:lpstr>KOJE STRANICE SU BITNE : </vt:lpstr>
      <vt:lpstr>ŠTO SE BODUJE ZA UPIS : </vt:lpstr>
      <vt:lpstr>ZAJEDNIČKI ELEMENT </vt:lpstr>
      <vt:lpstr>DODATNI ELEMENT </vt:lpstr>
      <vt:lpstr>POSEBAN ELEMENT     -   1 bod </vt:lpstr>
      <vt:lpstr>KORISNE INFORMACIJE </vt:lpstr>
      <vt:lpstr>PowerPointova prezentacija</vt:lpstr>
      <vt:lpstr>POČETAK PRIJAVE U SUSTAV  </vt:lpstr>
      <vt:lpstr>PowerPointova prezentacija</vt:lpstr>
      <vt:lpstr>PRIJAVA ZA PROGRAME</vt:lpstr>
      <vt:lpstr>JOŠ NEŠTO O PROGRAMIMA KOJE BIRATE</vt:lpstr>
      <vt:lpstr>ZAVRŠETAK PRIJAVA ISPISIVANJE PRIJAVNICA</vt:lpstr>
      <vt:lpstr>PowerPointova prezentacija</vt:lpstr>
      <vt:lpstr>LJESTVICE PORETKA</vt:lpstr>
      <vt:lpstr>DOSTAVA DOKUMENATA</vt:lpstr>
      <vt:lpstr>U P I S N I C A</vt:lpstr>
      <vt:lpstr>VAŽNO</vt:lpstr>
      <vt:lpstr>Za kraj…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POSTUPAK UPISA U SREDNJU ŠKOLU</dc:title>
  <dc:creator>škola</dc:creator>
  <cp:lastModifiedBy>škola</cp:lastModifiedBy>
  <cp:revision>15</cp:revision>
  <dcterms:created xsi:type="dcterms:W3CDTF">2020-06-01T07:25:28Z</dcterms:created>
  <dcterms:modified xsi:type="dcterms:W3CDTF">2020-06-01T09:39:17Z</dcterms:modified>
</cp:coreProperties>
</file>