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3D6E737-FA0B-40DB-A8DE-A9611ABACCBC}">
  <a:tblStyle styleId="{33D6E737-FA0B-40DB-A8DE-A9611ABACCB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hr-H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Relationship Id="rId4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image" Target="../media/image19.png"/><Relationship Id="rId5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g"/><Relationship Id="rId4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rgbClr val="468DC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uropa"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0"/>
            <a:ext cx="7467102" cy="68384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4038600" y="3810000"/>
            <a:ext cx="2895600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Hrvatska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990600"/>
            <a:ext cx="8229600" cy="513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Taj "hrvatski elegantni stil", potpuno nepoznat u tadašnjoj Europi, oko 1650. g. prihvaćen je na francuskom dvoru kao simbol kulture i elegancije. </a:t>
            </a:r>
          </a:p>
        </p:txBody>
      </p:sp>
      <p:pic>
        <p:nvPicPr>
          <p:cNvPr descr="louis14c1700" id="141" name="Shape 141"/>
          <p:cNvPicPr preferRelativeResize="0"/>
          <p:nvPr/>
        </p:nvPicPr>
        <p:blipFill rotWithShape="1">
          <a:blip r:embed="rId3">
            <a:alphaModFix/>
          </a:blip>
          <a:srcRect b="67778" l="0" r="0" t="0"/>
          <a:stretch/>
        </p:blipFill>
        <p:spPr>
          <a:xfrm>
            <a:off x="609600" y="3581400"/>
            <a:ext cx="8105167" cy="220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14c1700" id="146" name="Shape 146"/>
          <p:cNvPicPr preferRelativeResize="0"/>
          <p:nvPr/>
        </p:nvPicPr>
        <p:blipFill rotWithShape="1">
          <a:blip r:embed="rId3">
            <a:alphaModFix/>
          </a:blip>
          <a:srcRect b="667" l="0" r="845" t="33222"/>
          <a:stretch/>
        </p:blipFill>
        <p:spPr>
          <a:xfrm>
            <a:off x="0" y="1700212"/>
            <a:ext cx="9143314" cy="513715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762000" y="609600"/>
            <a:ext cx="7467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Raskošno odjeveni francuski plemići.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xiv"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950" y="0"/>
            <a:ext cx="5724398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0" y="1066800"/>
            <a:ext cx="3429000" cy="4267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XIV,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nasljednik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Louisa XIII,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ovdje još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nosi visoki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uškrobljeni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ovratnik...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-14"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5275" y="0"/>
            <a:ext cx="5019998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76200" y="1447800"/>
            <a:ext cx="3810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...a oko 1656. g.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počeo je nositi kravatu!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14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9425" y="0"/>
            <a:ext cx="5281088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57200" y="762000"/>
            <a:ext cx="22860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XIV imao je službenika koji mu je svaki dan nudio nekoliko novih kravata.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8952-05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447800" y="0"/>
            <a:ext cx="6705600" cy="579437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00"/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Kraljevska obitelj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14-E"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8975" y="0"/>
            <a:ext cx="5907779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457200" y="2484437"/>
            <a:ext cx="2286000" cy="255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XIV je vladao plemstvom ali i  modom !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sxiv"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5085319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457200" y="2484437"/>
            <a:ext cx="22860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Kravata se počela širiti Europom!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14"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0"/>
            <a:ext cx="4340794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57200" y="1066800"/>
            <a:ext cx="2286000" cy="399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XIV nazvao se kralj </a:t>
            </a:r>
            <a:r>
              <a:rPr b="1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Sunce!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“Država, to sam ja!”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228600" y="1371600"/>
            <a:ext cx="37338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Charles II donio je kravatu u Englesku nakon izgnanstva u Francuskoj.</a:t>
            </a:r>
          </a:p>
        </p:txBody>
      </p:sp>
      <p:pic>
        <p:nvPicPr>
          <p:cNvPr descr="charles2"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0"/>
            <a:ext cx="4668961" cy="6830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arta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2357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0" y="624840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Vojna Krajina – označeno žuto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1"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1925" y="0"/>
            <a:ext cx="5148801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762000" y="609600"/>
            <a:ext cx="2286000" cy="569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Naš plemić i pjesnik Ivan Gundulić nosio je kravatu tridesetak godina prije Louisa XIV.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Slika je iz 1622.g.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Shape 206"/>
          <p:cNvGraphicFramePr/>
          <p:nvPr/>
        </p:nvGraphicFramePr>
        <p:xfrm>
          <a:off x="1371600" y="16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{33D6E737-FA0B-40DB-A8DE-A9611ABACCBC}</a:tableStyleId>
              </a:tblPr>
              <a:tblGrid>
                <a:gridCol w="2019300"/>
                <a:gridCol w="2019300"/>
              </a:tblGrid>
              <a:tr h="609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French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79BB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cravate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79BB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" name="Shape 207"/>
          <p:cNvGraphicFramePr/>
          <p:nvPr/>
        </p:nvGraphicFramePr>
        <p:xfrm>
          <a:off x="6096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{33D6E737-FA0B-40DB-A8DE-A9611ABACCBC}</a:tableStyleId>
              </a:tblPr>
              <a:tblGrid>
                <a:gridCol w="2019300"/>
                <a:gridCol w="2019300"/>
              </a:tblGrid>
              <a:tr h="58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Hrvatski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kravata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8" name="Shape 208"/>
          <p:cNvGraphicFramePr/>
          <p:nvPr/>
        </p:nvGraphicFramePr>
        <p:xfrm>
          <a:off x="358140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{33D6E737-FA0B-40DB-A8DE-A9611ABACCBC}</a:tableStyleId>
              </a:tblPr>
              <a:tblGrid>
                <a:gridCol w="2019300"/>
                <a:gridCol w="2019300"/>
              </a:tblGrid>
              <a:tr h="58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English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folHlink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cravat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9" name="Shape 209"/>
          <p:cNvGraphicFramePr/>
          <p:nvPr/>
        </p:nvGraphicFramePr>
        <p:xfrm>
          <a:off x="609600" y="304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{33D6E737-FA0B-40DB-A8DE-A9611ABACCBC}</a:tableStyleId>
              </a:tblPr>
              <a:tblGrid>
                <a:gridCol w="2019300"/>
                <a:gridCol w="2019300"/>
              </a:tblGrid>
              <a:tr h="58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Italian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FE9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cravatta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FE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" name="Shape 210"/>
          <p:cNvGraphicFramePr/>
          <p:nvPr/>
        </p:nvGraphicFramePr>
        <p:xfrm>
          <a:off x="4191000" y="236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{33D6E737-FA0B-40DB-A8DE-A9611ABACCBC}</a:tableStyleId>
              </a:tblPr>
              <a:tblGrid>
                <a:gridCol w="2019300"/>
                <a:gridCol w="2019300"/>
              </a:tblGrid>
              <a:tr h="58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German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8E8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hr-HR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krawatte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8E85"/>
                    </a:solidFill>
                  </a:tcPr>
                </a:tc>
              </a:tr>
            </a:tbl>
          </a:graphicData>
        </a:graphic>
      </p:graphicFrame>
      <p:pic>
        <p:nvPicPr>
          <p:cNvPr descr="kravata3"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8425"/>
            <a:ext cx="3680953" cy="294878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4343400" y="4267200"/>
            <a:ext cx="4038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Cravate – Croat!</a:t>
            </a:r>
          </a:p>
        </p:txBody>
      </p:sp>
      <p:pic>
        <p:nvPicPr>
          <p:cNvPr descr="kravata"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4924425"/>
            <a:ext cx="2857500" cy="155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4114800" y="4114800"/>
            <a:ext cx="4343400" cy="23622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8382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Hrvati su iznjedrili kravatu i dali joj ime!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Također su napraviti </a:t>
            </a:r>
            <a:r>
              <a:rPr b="1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najveću kravatu</a:t>
            </a: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 svijetu!</a:t>
            </a:r>
          </a:p>
        </p:txBody>
      </p:sp>
      <p:pic>
        <p:nvPicPr>
          <p:cNvPr descr="19524"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971800"/>
            <a:ext cx="4572000" cy="342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ravata2" id="221" name="Shape 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71800"/>
            <a:ext cx="4572000" cy="3425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t_slik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7000"/>
            <a:ext cx="4572000" cy="342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ravat" id="227" name="Shape 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667000"/>
            <a:ext cx="4572000" cy="342557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457200" y="838200"/>
            <a:ext cx="7696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Kravata je postavljena oko pulske Arene 18. listopada 2003.g.!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456"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6830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ravata" id="234" name="Shape 2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848225"/>
            <a:ext cx="2857500" cy="1552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3656" id="235" name="Shape 235"/>
          <p:cNvPicPr preferRelativeResize="0"/>
          <p:nvPr/>
        </p:nvPicPr>
        <p:blipFill rotWithShape="1">
          <a:blip r:embed="rId5">
            <a:alphaModFix/>
          </a:blip>
          <a:srcRect b="0" l="31220" r="0" t="0"/>
          <a:stretch/>
        </p:blipFill>
        <p:spPr>
          <a:xfrm>
            <a:off x="4572000" y="0"/>
            <a:ext cx="4574821" cy="443156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517775" y="-79375"/>
            <a:ext cx="4949825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hr-HR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Manifestacije se nižu!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-204"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0" y="0"/>
            <a:ext cx="5138356" cy="6830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RAVATA1se"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72000" cy="6830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cktie1"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0"/>
            <a:ext cx="4886140" cy="6830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ravata" id="248" name="Shape 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57400"/>
            <a:ext cx="2857500" cy="155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4856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0" y="0"/>
            <a:ext cx="6019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Smjena straže Kravat pukovnije.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uko_paljetak_"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1600200" y="2514600"/>
            <a:ext cx="6019800" cy="914400"/>
          </a:xfrm>
          <a:prstGeom prst="rect">
            <a:avLst/>
          </a:prstGeom>
          <a:solidFill>
            <a:srgbClr val="C1E0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Hrvatski Sabor 2008.g. proglasio je 18. listopada Danom kravate!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rvatski"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00" y="0"/>
            <a:ext cx="4990934" cy="6830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304800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Mnogi Krajišnici su bili profesionalni vojnici koji su sudjelovali u ratovima i drugdje u Europi.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Bili su prepoznatljivi po marami oko vrata.</a:t>
            </a:r>
          </a:p>
        </p:txBody>
      </p:sp>
      <p:pic>
        <p:nvPicPr>
          <p:cNvPr descr="01c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3675" y="2438400"/>
            <a:ext cx="3091213" cy="4401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px-Pomorisje"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2438400"/>
            <a:ext cx="2946400" cy="4415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990600"/>
            <a:ext cx="3581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 1635. g. 6000 hrvatskih vojnika služili su u Francuskoj kao podrška kralju Louisu XIII.</a:t>
            </a:r>
          </a:p>
        </p:txBody>
      </p:sp>
      <p:pic>
        <p:nvPicPr>
          <p:cNvPr descr="louis_13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9100" y="838200"/>
            <a:ext cx="4912934" cy="599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13c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0" y="0"/>
            <a:ext cx="5196385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57200" y="1828800"/>
            <a:ext cx="1981200" cy="179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XIII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francuski kralj.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_13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8925" y="0"/>
            <a:ext cx="5148801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457200" y="992187"/>
            <a:ext cx="2133600" cy="427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Običaj odijevanja tog vremena –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nose se visoki uškrobljeni ovratnici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uis_XIII_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950" y="0"/>
            <a:ext cx="6030094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57200" y="1828800"/>
            <a:ext cx="1981200" cy="179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XIII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francuski kralj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ussin_louis13"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60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685800" y="6096000"/>
            <a:ext cx="7696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XIII francuski kralj.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jnik"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100" y="1905000"/>
            <a:ext cx="2146300" cy="4929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_NeckTie"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0075" y="1981200"/>
            <a:ext cx="2669499" cy="4857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457200" y="2286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Hrvatski vojnici u Francuskoj nosili su oko vrata marame od lanena platna a plemići i zapovjednici od neke fine tkanine.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